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0"/>
  </p:notesMasterIdLst>
  <p:sldIdLst>
    <p:sldId id="256" r:id="rId3"/>
    <p:sldId id="270" r:id="rId4"/>
    <p:sldId id="260" r:id="rId5"/>
    <p:sldId id="271" r:id="rId6"/>
    <p:sldId id="274" r:id="rId7"/>
    <p:sldId id="272" r:id="rId8"/>
    <p:sldId id="262" r:id="rId9"/>
    <p:sldId id="263" r:id="rId10"/>
    <p:sldId id="264" r:id="rId11"/>
    <p:sldId id="265" r:id="rId12"/>
    <p:sldId id="269" r:id="rId13"/>
    <p:sldId id="273" r:id="rId14"/>
    <p:sldId id="267" r:id="rId15"/>
    <p:sldId id="259" r:id="rId16"/>
    <p:sldId id="258" r:id="rId17"/>
    <p:sldId id="261" r:id="rId18"/>
    <p:sldId id="26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2393137-25BF-4635-928D-16D2A86CF6DD}">
          <p14:sldIdLst>
            <p14:sldId id="256"/>
            <p14:sldId id="270"/>
            <p14:sldId id="260"/>
            <p14:sldId id="271"/>
            <p14:sldId id="274"/>
            <p14:sldId id="272"/>
            <p14:sldId id="262"/>
            <p14:sldId id="263"/>
            <p14:sldId id="264"/>
            <p14:sldId id="265"/>
            <p14:sldId id="269"/>
            <p14:sldId id="273"/>
          </p14:sldIdLst>
        </p14:section>
        <p14:section name="Appendix" id="{D8301B51-D733-4BDC-AC53-26E6FEE062F7}">
          <p14:sldIdLst>
            <p14:sldId id="267"/>
            <p14:sldId id="259"/>
            <p14:sldId id="258"/>
            <p14:sldId id="26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RZkmYF1on6fFo6LY20/cINXXy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AF6"/>
    <a:srgbClr val="BDD7EE"/>
    <a:srgbClr val="FFF9E7"/>
    <a:srgbClr val="F7FCFF"/>
    <a:srgbClr val="32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B97F94-A8D8-4BBC-BE10-ABA13954BD1C}">
  <a:tblStyle styleId="{76B97F94-A8D8-4BBC-BE10-ABA13954B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B9B3AC-140F-4D12-B191-0A22FB72E57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59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55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9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12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19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0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7116755" y="2483840"/>
            <a:ext cx="5350624" cy="209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D6EE"/>
              </a:buClr>
              <a:buSzPts val="5400"/>
              <a:buFont typeface="Times New Roman"/>
              <a:buNone/>
            </a:pPr>
            <a:r>
              <a:rPr lang="en-US" sz="5400" b="1" dirty="0">
                <a:solidFill>
                  <a:srgbClr val="BBD6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Commercial </a:t>
            </a:r>
            <a:br>
              <a:rPr lang="en-US" sz="5400" b="1" dirty="0">
                <a:solidFill>
                  <a:srgbClr val="BBD6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 dirty="0">
                <a:solidFill>
                  <a:srgbClr val="BBD6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dirty="0"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5121756" y="6481324"/>
            <a:ext cx="2496105" cy="3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 i="1">
                <a:solidFill>
                  <a:srgbClr val="F2F2F2"/>
                </a:solidFill>
              </a:rPr>
              <a:t>Prepared for: Inside Airbnb</a:t>
            </a:r>
            <a:endParaRPr/>
          </a:p>
        </p:txBody>
      </p:sp>
      <p:pic>
        <p:nvPicPr>
          <p:cNvPr id="103" name="Google Shape;103;p1" descr="Top 20 Airbnb competitors and alternative booking sites 2022"/>
          <p:cNvPicPr preferRelativeResize="0"/>
          <p:nvPr/>
        </p:nvPicPr>
        <p:blipFill rotWithShape="1">
          <a:blip r:embed="rId3">
            <a:alphaModFix/>
          </a:blip>
          <a:srcRect t="5471" b="10260"/>
          <a:stretch/>
        </p:blipFill>
        <p:spPr>
          <a:xfrm>
            <a:off x="582930" y="1618735"/>
            <a:ext cx="6436548" cy="3620529"/>
          </a:xfrm>
          <a:prstGeom prst="rect">
            <a:avLst/>
          </a:prstGeom>
          <a:noFill/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4" name="Google Shape;104;p1"/>
          <p:cNvCxnSpPr/>
          <p:nvPr/>
        </p:nvCxnSpPr>
        <p:spPr>
          <a:xfrm>
            <a:off x="7617861" y="1417320"/>
            <a:ext cx="0" cy="402336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"/>
          <p:cNvSpPr txBox="1"/>
          <p:nvPr/>
        </p:nvSpPr>
        <p:spPr>
          <a:xfrm>
            <a:off x="8168620" y="4264494"/>
            <a:ext cx="3322316" cy="53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 dirty="0"/>
          </a:p>
        </p:txBody>
      </p:sp>
      <p:sp>
        <p:nvSpPr>
          <p:cNvPr id="106" name="Google Shape;106;p1"/>
          <p:cNvSpPr txBox="1"/>
          <p:nvPr/>
        </p:nvSpPr>
        <p:spPr>
          <a:xfrm>
            <a:off x="8168620" y="4730276"/>
            <a:ext cx="3322316" cy="3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Team 5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7" name="Google Shape;107;p1" descr="airbnb-logo - Ebenezer Suit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1294" y="1757556"/>
            <a:ext cx="1023608" cy="115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867694" y="1071104"/>
            <a:ext cx="8629526" cy="4683316"/>
          </a:xfrm>
          <a:prstGeom prst="rect">
            <a:avLst/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10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4. Commercial Segmentation –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Renting Frequency &amp; Revenue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0" y="5976083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SEGMENTATION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shows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rental frequency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a comparison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listing volume vs revenue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10770784" y="10633"/>
            <a:ext cx="14034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Dashboard 4</a:t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1297278" y="1765005"/>
            <a:ext cx="2119427" cy="209461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9835390" y="954052"/>
            <a:ext cx="2244016" cy="2042067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4 filters on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State, County,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Room Type -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enabling us to observe “Entire homes/apt.” data.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bookable (bottom left) 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metric that has been used to indicate comm. property usage. </a:t>
            </a:r>
            <a:endParaRPr sz="12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Insight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~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65%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commercial properties in NYC have “Instant Bookable” feature. 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9845118" y="3064213"/>
            <a:ext cx="2244016" cy="2565308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 vs. Revenue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 displays the percentage of listings (count) that are part of each commercial segmentation,  and the percentage of revenue that each commercial segmentation generates.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Insight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Commercial properties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 the bulk of the generated revenue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property types with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~50%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total listings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3764604" y="1743739"/>
            <a:ext cx="5632315" cy="3985851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10"/>
          <p:cNvCxnSpPr>
            <a:cxnSpLocks/>
            <a:stCxn id="275" idx="3"/>
            <a:endCxn id="274" idx="1"/>
          </p:cNvCxnSpPr>
          <p:nvPr/>
        </p:nvCxnSpPr>
        <p:spPr>
          <a:xfrm>
            <a:off x="9396919" y="3736665"/>
            <a:ext cx="448199" cy="6102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0" name="Google Shape;270;p10"/>
          <p:cNvSpPr/>
          <p:nvPr/>
        </p:nvSpPr>
        <p:spPr>
          <a:xfrm>
            <a:off x="62226" y="2819192"/>
            <a:ext cx="1500384" cy="1356852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dashboard shows the distribution of listings based on </a:t>
            </a: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frequently they are rented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specified geographic area (Country, State or County)</a:t>
            </a:r>
            <a:endParaRPr sz="1200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FCDC5D1-FD3C-CFC1-3F45-0935CC0F6ACC}"/>
              </a:ext>
            </a:extLst>
          </p:cNvPr>
          <p:cNvCxnSpPr>
            <a:endCxn id="270" idx="0"/>
          </p:cNvCxnSpPr>
          <p:nvPr/>
        </p:nvCxnSpPr>
        <p:spPr>
          <a:xfrm rot="10800000" flipV="1">
            <a:off x="812419" y="2666036"/>
            <a:ext cx="464543" cy="153156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5. Licensing Analysis –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Deriving the licensing laws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0" y="5976083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LICENSING ANALYSIS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the user an insight into the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licensing laws enforced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the US at 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 level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property type 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10770784" y="10633"/>
            <a:ext cx="14034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Dashboard 5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04CB7-AAC1-9DFE-2ECF-2AD8B2E7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714" y="1010777"/>
            <a:ext cx="8303369" cy="451495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Google Shape;271;p10">
            <a:extLst>
              <a:ext uri="{FF2B5EF4-FFF2-40B4-BE49-F238E27FC236}">
                <a16:creationId xmlns:a16="http://schemas.microsoft.com/office/drawing/2014/main" id="{7C6117C8-414A-CD72-32D4-B5120B5BA40C}"/>
              </a:ext>
            </a:extLst>
          </p:cNvPr>
          <p:cNvSpPr/>
          <p:nvPr/>
        </p:nvSpPr>
        <p:spPr>
          <a:xfrm>
            <a:off x="1747557" y="1576769"/>
            <a:ext cx="4077361" cy="3919791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0;p10">
            <a:extLst>
              <a:ext uri="{FF2B5EF4-FFF2-40B4-BE49-F238E27FC236}">
                <a16:creationId xmlns:a16="http://schemas.microsoft.com/office/drawing/2014/main" id="{F1387E4D-A887-461A-33FB-BDB5CDA63450}"/>
              </a:ext>
            </a:extLst>
          </p:cNvPr>
          <p:cNvSpPr/>
          <p:nvPr/>
        </p:nvSpPr>
        <p:spPr>
          <a:xfrm>
            <a:off x="111760" y="2088387"/>
            <a:ext cx="1815464" cy="1233502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map visual provides us with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licensed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unlicensed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exempt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property listings based on the geographic selection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270;p10">
            <a:extLst>
              <a:ext uri="{FF2B5EF4-FFF2-40B4-BE49-F238E27FC236}">
                <a16:creationId xmlns:a16="http://schemas.microsoft.com/office/drawing/2014/main" id="{CCA2E50A-93D7-745B-2A0C-EFE6ACF58B0A}"/>
              </a:ext>
            </a:extLst>
          </p:cNvPr>
          <p:cNvSpPr/>
          <p:nvPr/>
        </p:nvSpPr>
        <p:spPr>
          <a:xfrm>
            <a:off x="111760" y="3435812"/>
            <a:ext cx="1815464" cy="1806748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licensing laws have been derived using an algorithm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i.e., “Cities are assumed to have licensing laws for STRs if count of licensed listings is greater than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5%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of total listings in that city”</a:t>
            </a:r>
          </a:p>
        </p:txBody>
      </p:sp>
      <p:sp>
        <p:nvSpPr>
          <p:cNvPr id="274" name="Google Shape;274;p10"/>
          <p:cNvSpPr/>
          <p:nvPr/>
        </p:nvSpPr>
        <p:spPr>
          <a:xfrm>
            <a:off x="10122192" y="2747352"/>
            <a:ext cx="1952650" cy="2755509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TYPE</a:t>
            </a:r>
            <a:endParaRPr lang="en-US"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visuals give the user the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of licensed vs unlicensed property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same geographical selection at a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type level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Laws for licensing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sometimes vary based on property types hence, this gives the user additional flexibility for making that inference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7C0BA81-2853-CD80-F868-D6822A76FEAD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1019492" y="1799617"/>
            <a:ext cx="728064" cy="288770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71;p10">
            <a:extLst>
              <a:ext uri="{FF2B5EF4-FFF2-40B4-BE49-F238E27FC236}">
                <a16:creationId xmlns:a16="http://schemas.microsoft.com/office/drawing/2014/main" id="{98CEBE0E-F4EB-29B6-E64C-ACFA16DBA681}"/>
              </a:ext>
            </a:extLst>
          </p:cNvPr>
          <p:cNvSpPr/>
          <p:nvPr/>
        </p:nvSpPr>
        <p:spPr>
          <a:xfrm>
            <a:off x="8121529" y="3550881"/>
            <a:ext cx="1680880" cy="189467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B489FB2-B63A-764C-C759-102AC3EF494B}"/>
              </a:ext>
            </a:extLst>
          </p:cNvPr>
          <p:cNvCxnSpPr>
            <a:cxnSpLocks/>
            <a:stCxn id="19" idx="2"/>
            <a:endCxn id="274" idx="2"/>
          </p:cNvCxnSpPr>
          <p:nvPr/>
        </p:nvCxnSpPr>
        <p:spPr>
          <a:xfrm rot="16200000" flipH="1">
            <a:off x="10001589" y="4405933"/>
            <a:ext cx="57308" cy="2136548"/>
          </a:xfrm>
          <a:prstGeom prst="bentConnector3">
            <a:avLst>
              <a:gd name="adj1" fmla="val 294810"/>
            </a:avLst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0C5A447-7EE2-5853-5401-83E61DC44A20}"/>
              </a:ext>
            </a:extLst>
          </p:cNvPr>
          <p:cNvSpPr/>
          <p:nvPr/>
        </p:nvSpPr>
        <p:spPr>
          <a:xfrm>
            <a:off x="671696" y="5682446"/>
            <a:ext cx="10682104" cy="236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Two columns were created to identify the licensing requirement at a CITY-level based on % listings licensed (&gt;5% and &gt;10%)</a:t>
            </a:r>
          </a:p>
        </p:txBody>
      </p:sp>
      <p:sp>
        <p:nvSpPr>
          <p:cNvPr id="36" name="Google Shape;271;p10">
            <a:extLst>
              <a:ext uri="{FF2B5EF4-FFF2-40B4-BE49-F238E27FC236}">
                <a16:creationId xmlns:a16="http://schemas.microsoft.com/office/drawing/2014/main" id="{AC6274F4-44D6-998B-D172-31A399B8FB74}"/>
              </a:ext>
            </a:extLst>
          </p:cNvPr>
          <p:cNvSpPr/>
          <p:nvPr/>
        </p:nvSpPr>
        <p:spPr>
          <a:xfrm>
            <a:off x="1747556" y="1270873"/>
            <a:ext cx="8193886" cy="302746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70;p10">
            <a:extLst>
              <a:ext uri="{FF2B5EF4-FFF2-40B4-BE49-F238E27FC236}">
                <a16:creationId xmlns:a16="http://schemas.microsoft.com/office/drawing/2014/main" id="{1CBD316F-0914-7972-A0C1-CF15FBAF2E8E}"/>
              </a:ext>
            </a:extLst>
          </p:cNvPr>
          <p:cNvSpPr/>
          <p:nvPr/>
        </p:nvSpPr>
        <p:spPr>
          <a:xfrm>
            <a:off x="10122192" y="1240376"/>
            <a:ext cx="1952650" cy="604551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GEOGRAPHIC SELECTION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Licensing laws observed down to the CITY LEVEL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89855CC-5200-975B-0A2E-88A395E212F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9941442" y="1422246"/>
            <a:ext cx="180750" cy="12040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70;p10">
            <a:extLst>
              <a:ext uri="{FF2B5EF4-FFF2-40B4-BE49-F238E27FC236}">
                <a16:creationId xmlns:a16="http://schemas.microsoft.com/office/drawing/2014/main" id="{731FC888-B099-10AF-34AF-9C85F14764F5}"/>
              </a:ext>
            </a:extLst>
          </p:cNvPr>
          <p:cNvSpPr/>
          <p:nvPr/>
        </p:nvSpPr>
        <p:spPr>
          <a:xfrm>
            <a:off x="10122192" y="2339111"/>
            <a:ext cx="1952650" cy="310230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of Licensed listings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71;p10">
            <a:extLst>
              <a:ext uri="{FF2B5EF4-FFF2-40B4-BE49-F238E27FC236}">
                <a16:creationId xmlns:a16="http://schemas.microsoft.com/office/drawing/2014/main" id="{4332AD58-01B7-BA27-06E0-F4C4FC790B53}"/>
              </a:ext>
            </a:extLst>
          </p:cNvPr>
          <p:cNvSpPr/>
          <p:nvPr/>
        </p:nvSpPr>
        <p:spPr>
          <a:xfrm>
            <a:off x="8718521" y="2486182"/>
            <a:ext cx="486892" cy="41357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4B3E79-2AB0-0AF0-BFE3-F479C5FA42AB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9205413" y="2494226"/>
            <a:ext cx="916779" cy="198741"/>
          </a:xfrm>
          <a:prstGeom prst="bentConnector3">
            <a:avLst>
              <a:gd name="adj1" fmla="val 56366"/>
            </a:avLst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70;p10">
            <a:extLst>
              <a:ext uri="{FF2B5EF4-FFF2-40B4-BE49-F238E27FC236}">
                <a16:creationId xmlns:a16="http://schemas.microsoft.com/office/drawing/2014/main" id="{25AE6677-2828-1052-52D7-6327F36D037F}"/>
              </a:ext>
            </a:extLst>
          </p:cNvPr>
          <p:cNvSpPr/>
          <p:nvPr/>
        </p:nvSpPr>
        <p:spPr>
          <a:xfrm>
            <a:off x="10122192" y="1943013"/>
            <a:ext cx="1952650" cy="310230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of Licensed listings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71;p10">
            <a:extLst>
              <a:ext uri="{FF2B5EF4-FFF2-40B4-BE49-F238E27FC236}">
                <a16:creationId xmlns:a16="http://schemas.microsoft.com/office/drawing/2014/main" id="{5FD38153-70B1-2777-7936-DE5A5F9907D6}"/>
              </a:ext>
            </a:extLst>
          </p:cNvPr>
          <p:cNvSpPr/>
          <p:nvPr/>
        </p:nvSpPr>
        <p:spPr>
          <a:xfrm>
            <a:off x="8552316" y="1725824"/>
            <a:ext cx="784144" cy="17539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891607-F963-D43E-7E13-9DBAFF1B726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336460" y="1813522"/>
            <a:ext cx="785732" cy="28460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AA9137-63EE-2759-3DD0-778B9C426E7D}"/>
              </a:ext>
            </a:extLst>
          </p:cNvPr>
          <p:cNvSpPr/>
          <p:nvPr/>
        </p:nvSpPr>
        <p:spPr>
          <a:xfrm>
            <a:off x="145915" y="6112817"/>
            <a:ext cx="11789923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Google Shape;2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/>
          </p:nvPr>
        </p:nvSpPr>
        <p:spPr>
          <a:xfrm>
            <a:off x="616906" y="5546410"/>
            <a:ext cx="6723936" cy="111827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6000"/>
              <a:buFont typeface="Times New Roman"/>
              <a:buNone/>
            </a:pPr>
            <a:r>
              <a:rPr lang="en-US" sz="4800" dirty="0">
                <a:solidFill>
                  <a:srgbClr val="DDEA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Walkthrough</a:t>
            </a:r>
            <a:endParaRPr sz="2400" dirty="0"/>
          </a:p>
        </p:txBody>
      </p:sp>
      <p:pic>
        <p:nvPicPr>
          <p:cNvPr id="3" name="Google Shape;103;p1" descr="Top 20 Airbnb competitors and alternative booking sites 2022">
            <a:extLst>
              <a:ext uri="{FF2B5EF4-FFF2-40B4-BE49-F238E27FC236}">
                <a16:creationId xmlns:a16="http://schemas.microsoft.com/office/drawing/2014/main" id="{5E74D82F-BA8F-B16B-828C-4B98D8DE3F34}"/>
              </a:ext>
            </a:extLst>
          </p:cNvPr>
          <p:cNvPicPr preferRelativeResize="0"/>
          <p:nvPr/>
        </p:nvPicPr>
        <p:blipFill rotWithShape="1">
          <a:blip r:embed="rId3">
            <a:alphaModFix amt="28000"/>
          </a:blip>
          <a:srcRect t="5471" b="10260"/>
          <a:stretch/>
        </p:blipFill>
        <p:spPr>
          <a:xfrm>
            <a:off x="5038199" y="1788660"/>
            <a:ext cx="6436548" cy="3620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040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AA9137-63EE-2759-3DD0-778B9C426E7D}"/>
              </a:ext>
            </a:extLst>
          </p:cNvPr>
          <p:cNvSpPr/>
          <p:nvPr/>
        </p:nvSpPr>
        <p:spPr>
          <a:xfrm>
            <a:off x="145915" y="6123454"/>
            <a:ext cx="11789923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Google Shape;2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/>
          </p:nvPr>
        </p:nvSpPr>
        <p:spPr>
          <a:xfrm>
            <a:off x="666750" y="5557047"/>
            <a:ext cx="3136765" cy="111827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6000"/>
              <a:buFont typeface="Times New Roman"/>
              <a:buNone/>
            </a:pPr>
            <a:r>
              <a:rPr lang="en-US" sz="6000" dirty="0">
                <a:solidFill>
                  <a:srgbClr val="DDEA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sldNum" idx="12"/>
          </p:nvPr>
        </p:nvSpPr>
        <p:spPr>
          <a:xfrm>
            <a:off x="8610600" y="63537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612843" y="1292352"/>
            <a:ext cx="11021438" cy="1021512"/>
          </a:xfrm>
          <a:prstGeom prst="roundRect">
            <a:avLst>
              <a:gd name="adj" fmla="val 16667"/>
            </a:avLst>
          </a:prstGeom>
          <a:solidFill>
            <a:srgbClr val="F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Problem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Airbnb hosts are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potentially treating rentals as businesses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using their property portfolios as permanent holiday rentals. High number of commercial properties pushes the rent prices up for the locals.</a:t>
            </a:r>
            <a:endParaRPr dirty="0"/>
          </a:p>
        </p:txBody>
      </p:sp>
      <p:sp>
        <p:nvSpPr>
          <p:cNvPr id="165" name="Google Shape;165;p4"/>
          <p:cNvSpPr/>
          <p:nvPr/>
        </p:nvSpPr>
        <p:spPr>
          <a:xfrm>
            <a:off x="612843" y="3481279"/>
            <a:ext cx="11021438" cy="2860313"/>
          </a:xfrm>
          <a:prstGeom prst="roundRect">
            <a:avLst>
              <a:gd name="adj" fmla="val 16667"/>
            </a:avLst>
          </a:prstGeom>
          <a:solidFill>
            <a:srgbClr val="F5F9F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Our Scope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Our project focuses on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a hands-on visualization tool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a broad interested audience that highlights some of the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commercial aspects and statistics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pertaining to the current listings of Airbnb across the United States of America.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Our Goal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Through our tool, we want to show the nature of Airbnb with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metrics that differentiate "home sharing" vs more commercial use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e.g., entire home rentals, property portfolios etc.</a:t>
            </a:r>
            <a:endParaRPr dirty="0"/>
          </a:p>
        </p:txBody>
      </p:sp>
      <p:grpSp>
        <p:nvGrpSpPr>
          <p:cNvPr id="166" name="Google Shape;166;p4"/>
          <p:cNvGrpSpPr/>
          <p:nvPr/>
        </p:nvGrpSpPr>
        <p:grpSpPr>
          <a:xfrm>
            <a:off x="4825409" y="2541959"/>
            <a:ext cx="2691081" cy="697012"/>
            <a:chOff x="3014421" y="2527678"/>
            <a:chExt cx="3389047" cy="927722"/>
          </a:xfrm>
        </p:grpSpPr>
        <p:pic>
          <p:nvPicPr>
            <p:cNvPr id="167" name="Google Shape;167;p4" descr="Arrow: Straigh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4226108" y="2624127"/>
              <a:ext cx="831273" cy="83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 descr="Money with solid fi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2195" y="2584740"/>
              <a:ext cx="831273" cy="83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 descr="Viral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4421" y="252767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The Problem Statement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Business Case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>
            <a:spLocks noGrp="1"/>
          </p:cNvSpPr>
          <p:nvPr>
            <p:ph type="title"/>
          </p:nvPr>
        </p:nvSpPr>
        <p:spPr>
          <a:xfrm>
            <a:off x="315925" y="4642803"/>
            <a:ext cx="11557102" cy="8385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</a:pPr>
            <a:r>
              <a:rPr lang="en-US" sz="4680" b="1">
                <a:latin typeface="Calibri"/>
                <a:ea typeface="Calibri"/>
                <a:cs typeface="Calibri"/>
                <a:sym typeface="Calibri"/>
              </a:rPr>
              <a:t>PROJECT MEMBERS – TEAM 5</a:t>
            </a:r>
            <a:endParaRPr sz="468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3" descr="A person wearing glasse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7856" r="24607" b="2"/>
          <a:stretch/>
        </p:blipFill>
        <p:spPr>
          <a:xfrm>
            <a:off x="9749109" y="411637"/>
            <a:ext cx="2255462" cy="31552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7" name="Google Shape;147;p3" descr="A person wearing glasses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6260" r="4384" b="-1"/>
          <a:stretch/>
        </p:blipFill>
        <p:spPr>
          <a:xfrm>
            <a:off x="2575696" y="411637"/>
            <a:ext cx="2255462" cy="31552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l="26203" r="26203"/>
          <a:stretch/>
        </p:blipFill>
        <p:spPr>
          <a:xfrm>
            <a:off x="4966833" y="411637"/>
            <a:ext cx="2255462" cy="31552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9" name="Google Shape;149;p3" descr="A person smiling for the camera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l="2177" r="2510" b="-1"/>
          <a:stretch/>
        </p:blipFill>
        <p:spPr>
          <a:xfrm>
            <a:off x="7357971" y="411637"/>
            <a:ext cx="2255462" cy="31552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0" name="Google Shape;150;p3" descr="A person with a beard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 l="26480" r="25982" b="2"/>
          <a:stretch/>
        </p:blipFill>
        <p:spPr>
          <a:xfrm>
            <a:off x="184558" y="411637"/>
            <a:ext cx="2255462" cy="31552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1" name="Google Shape;15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52" name="Google Shape;152;p3" descr="University of Connecticut Brand Standards | Oak Leaf Symbol and Official  Seal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70022" y="4746189"/>
            <a:ext cx="1603005" cy="16101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3" name="Google Shape;153;p3"/>
          <p:cNvSpPr txBox="1"/>
          <p:nvPr/>
        </p:nvSpPr>
        <p:spPr>
          <a:xfrm>
            <a:off x="446955" y="3635050"/>
            <a:ext cx="17427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Adwaith</a:t>
            </a:r>
            <a:r>
              <a:rPr lang="en-US" sz="1800" b="0" i="0" u="none" strike="noStrike" cap="none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(Sponsor Liaison)</a:t>
            </a:r>
            <a:endParaRPr sz="1800">
              <a:solidFill>
                <a:srgbClr val="323F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3031833" y="3635050"/>
            <a:ext cx="158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Ayush</a:t>
            </a:r>
            <a:r>
              <a:rPr lang="en-US" sz="1800" dirty="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Sinha</a:t>
            </a:r>
            <a:endParaRPr dirty="0"/>
          </a:p>
        </p:txBody>
      </p:sp>
      <p:sp>
        <p:nvSpPr>
          <p:cNvPr id="155" name="Google Shape;155;p3"/>
          <p:cNvSpPr txBox="1"/>
          <p:nvPr/>
        </p:nvSpPr>
        <p:spPr>
          <a:xfrm>
            <a:off x="5281912" y="3635050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Darius</a:t>
            </a:r>
            <a:r>
              <a:rPr lang="en-US" sz="180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Stallone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(Project Manager)</a:t>
            </a:r>
            <a:endParaRPr sz="1800">
              <a:solidFill>
                <a:srgbClr val="323F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7618349" y="3635050"/>
            <a:ext cx="1781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Jahnavi</a:t>
            </a:r>
            <a:r>
              <a:rPr lang="en-US" sz="180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Adabala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10064367" y="3635050"/>
            <a:ext cx="19402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Sanjana</a:t>
            </a:r>
            <a:r>
              <a:rPr lang="en-US" sz="1800" dirty="0">
                <a:solidFill>
                  <a:srgbClr val="323F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Argula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93;p6">
            <a:extLst>
              <a:ext uri="{FF2B5EF4-FFF2-40B4-BE49-F238E27FC236}">
                <a16:creationId xmlns:a16="http://schemas.microsoft.com/office/drawing/2014/main" id="{FD061C16-7681-B629-6AAE-6C5DD8CC36C8}"/>
              </a:ext>
            </a:extLst>
          </p:cNvPr>
          <p:cNvPicPr preferRelativeResize="0"/>
          <p:nvPr/>
        </p:nvPicPr>
        <p:blipFill rotWithShape="1">
          <a:blip r:embed="rId3"/>
          <a:srcRect t="96" b="96"/>
          <a:stretch/>
        </p:blipFill>
        <p:spPr>
          <a:xfrm>
            <a:off x="8774270" y="1918699"/>
            <a:ext cx="3210535" cy="174238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C44DA0-DB0C-6550-CC4B-47941D00F7B1}"/>
              </a:ext>
            </a:extLst>
          </p:cNvPr>
          <p:cNvCxnSpPr>
            <a:cxnSpLocks/>
          </p:cNvCxnSpPr>
          <p:nvPr/>
        </p:nvCxnSpPr>
        <p:spPr>
          <a:xfrm flipV="1">
            <a:off x="7711427" y="4939429"/>
            <a:ext cx="325175" cy="599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187;p6">
            <a:extLst>
              <a:ext uri="{FF2B5EF4-FFF2-40B4-BE49-F238E27FC236}">
                <a16:creationId xmlns:a16="http://schemas.microsoft.com/office/drawing/2014/main" id="{E130E3A3-7519-8F4D-58E6-1F6AE29F5ED6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11236978" y="3659234"/>
            <a:ext cx="416542" cy="1294623"/>
          </a:xfrm>
          <a:prstGeom prst="curvedConnector2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86" name="Google Shape;186;p6"/>
          <p:cNvPicPr preferRelativeResize="0"/>
          <p:nvPr/>
        </p:nvPicPr>
        <p:blipFill rotWithShape="1">
          <a:blip r:embed="rId4">
            <a:alphaModFix/>
          </a:blip>
          <a:srcRect l="734" r="734"/>
          <a:stretch/>
        </p:blipFill>
        <p:spPr>
          <a:xfrm>
            <a:off x="4490732" y="4055008"/>
            <a:ext cx="3210535" cy="177004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87" name="Google Shape;187;p6"/>
          <p:cNvCxnSpPr>
            <a:cxnSpLocks/>
            <a:endCxn id="190" idx="1"/>
          </p:cNvCxnSpPr>
          <p:nvPr/>
        </p:nvCxnSpPr>
        <p:spPr>
          <a:xfrm rot="16200000" flipH="1">
            <a:off x="197685" y="4183291"/>
            <a:ext cx="1262674" cy="252000"/>
          </a:xfrm>
          <a:prstGeom prst="curvedConnector2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1" name="Google Shape;191;p6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5"/>
          <a:srcRect t="48" b="48"/>
          <a:stretch/>
        </p:blipFill>
        <p:spPr>
          <a:xfrm>
            <a:off x="239911" y="1926039"/>
            <a:ext cx="3210535" cy="174238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6">
            <a:alphaModFix/>
          </a:blip>
          <a:srcRect t="96" b="95"/>
          <a:stretch/>
        </p:blipFill>
        <p:spPr>
          <a:xfrm>
            <a:off x="8026443" y="4082665"/>
            <a:ext cx="3210535" cy="174238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4" name="Google Shape;194;p6"/>
          <p:cNvSpPr/>
          <p:nvPr/>
        </p:nvSpPr>
        <p:spPr>
          <a:xfrm>
            <a:off x="880531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5201918" y="3943394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LISTING STATISTICS</a:t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8423871" y="3965912"/>
            <a:ext cx="2567888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COMM. SEGMENTATION</a:t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3660857" y="1903764"/>
            <a:ext cx="4964394" cy="1770653"/>
          </a:xfrm>
          <a:prstGeom prst="roundRect">
            <a:avLst>
              <a:gd name="adj" fmla="val 16667"/>
            </a:avLst>
          </a:prstGeom>
          <a:solidFill>
            <a:srgbClr val="F5F9FD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High-level insights into different commercial metrics at the deepest granularity</a:t>
            </a:r>
            <a:endParaRPr dirty="0"/>
          </a:p>
          <a:p>
            <a:pPr marL="304792" marR="0" lvl="0" indent="-21589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 deep Dashboards -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Exploring data at different levels – (Host, Listings) for observing any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commercial use</a:t>
            </a:r>
          </a:p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endParaRPr lang="en-US"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6"/>
                </a:solidFill>
                <a:latin typeface="Calibri"/>
                <a:cs typeface="Calibri"/>
                <a:sym typeface="Calibri"/>
              </a:rPr>
              <a:t>Algorithm Based Dashboards </a:t>
            </a: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–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Licensing Analysis</a:t>
            </a:r>
            <a:endParaRPr dirty="0"/>
          </a:p>
        </p:txBody>
      </p:sp>
      <p:sp>
        <p:nvSpPr>
          <p:cNvPr id="199" name="Google Shape;199;p6"/>
          <p:cNvSpPr/>
          <p:nvPr/>
        </p:nvSpPr>
        <p:spPr>
          <a:xfrm>
            <a:off x="618601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4965282" y="3910619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236854" y="3931858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Dashboard Overview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Creating an intuitive flow for the end-user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4" name="Google Shape;204;p6"/>
          <p:cNvGraphicFramePr/>
          <p:nvPr/>
        </p:nvGraphicFramePr>
        <p:xfrm>
          <a:off x="591566" y="955002"/>
          <a:ext cx="10818375" cy="640090"/>
        </p:xfrm>
        <a:graphic>
          <a:graphicData uri="http://schemas.openxmlformats.org/drawingml/2006/table">
            <a:tbl>
              <a:tblPr firstRow="1" bandRow="1">
                <a:noFill/>
                <a:tableStyleId>{0EB9B3AC-140F-4D12-B191-0A22FB72E572}</a:tableStyleId>
              </a:tblPr>
              <a:tblGrid>
                <a:gridCol w="1081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Our goal is to design a </a:t>
                      </a:r>
                      <a:r>
                        <a:rPr lang="en-US" sz="1800" b="1" u="none" strike="noStrike" cap="none" dirty="0">
                          <a:solidFill>
                            <a:srgbClr val="595959"/>
                          </a:solidFill>
                        </a:rPr>
                        <a:t>comprehensive and user-friendly dashboard </a:t>
                      </a: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sequence that could assist any end user gain actionable insights on the commercial aspects of Airbnb </a:t>
                      </a:r>
                      <a:endParaRPr dirty="0"/>
                    </a:p>
                  </a:txBody>
                  <a:tcPr marL="121700" marR="121700" marT="45725" marB="45725">
                    <a:lnT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Google Shape;205;p6"/>
          <p:cNvSpPr/>
          <p:nvPr/>
        </p:nvSpPr>
        <p:spPr>
          <a:xfrm>
            <a:off x="0" y="5987837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interactive dashboards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gives users the flexibility for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observing data at various granularities</a:t>
            </a:r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Google Shape;197;p6">
            <a:extLst>
              <a:ext uri="{FF2B5EF4-FFF2-40B4-BE49-F238E27FC236}">
                <a16:creationId xmlns:a16="http://schemas.microsoft.com/office/drawing/2014/main" id="{D9DC5102-3337-7812-C973-7C924C02EF01}"/>
              </a:ext>
            </a:extLst>
          </p:cNvPr>
          <p:cNvSpPr/>
          <p:nvPr/>
        </p:nvSpPr>
        <p:spPr>
          <a:xfrm>
            <a:off x="9171698" y="1801946"/>
            <a:ext cx="2567888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LICENSING ANALYSIS</a:t>
            </a:r>
            <a:endParaRPr dirty="0"/>
          </a:p>
        </p:txBody>
      </p:sp>
      <p:sp>
        <p:nvSpPr>
          <p:cNvPr id="5" name="Google Shape;202;p6">
            <a:extLst>
              <a:ext uri="{FF2B5EF4-FFF2-40B4-BE49-F238E27FC236}">
                <a16:creationId xmlns:a16="http://schemas.microsoft.com/office/drawing/2014/main" id="{6DE3F9A3-C40C-655C-EFE3-B27DA32C4526}"/>
              </a:ext>
            </a:extLst>
          </p:cNvPr>
          <p:cNvSpPr/>
          <p:nvPr/>
        </p:nvSpPr>
        <p:spPr>
          <a:xfrm>
            <a:off x="8984681" y="1767892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9CEA32-EB67-D5E0-8009-E42FAD9A97DF}"/>
              </a:ext>
            </a:extLst>
          </p:cNvPr>
          <p:cNvCxnSpPr>
            <a:cxnSpLocks/>
            <a:stCxn id="190" idx="3"/>
            <a:endCxn id="186" idx="1"/>
          </p:cNvCxnSpPr>
          <p:nvPr/>
        </p:nvCxnSpPr>
        <p:spPr>
          <a:xfrm flipV="1">
            <a:off x="4165557" y="4940029"/>
            <a:ext cx="325175" cy="599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0" name="Google Shape;190;p6"/>
          <p:cNvPicPr preferRelativeResize="0"/>
          <p:nvPr/>
        </p:nvPicPr>
        <p:blipFill rotWithShape="1">
          <a:blip r:embed="rId7">
            <a:alphaModFix/>
          </a:blip>
          <a:srcRect l="96" r="95"/>
          <a:stretch/>
        </p:blipFill>
        <p:spPr>
          <a:xfrm>
            <a:off x="955022" y="4068599"/>
            <a:ext cx="3210535" cy="174405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5" name="Google Shape;195;p6"/>
          <p:cNvSpPr/>
          <p:nvPr/>
        </p:nvSpPr>
        <p:spPr>
          <a:xfrm>
            <a:off x="1625671" y="3942535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PORTFOLIO</a:t>
            </a:r>
            <a:endParaRPr dirty="0"/>
          </a:p>
        </p:txBody>
      </p:sp>
      <p:sp>
        <p:nvSpPr>
          <p:cNvPr id="200" name="Google Shape;200;p6"/>
          <p:cNvSpPr/>
          <p:nvPr/>
        </p:nvSpPr>
        <p:spPr>
          <a:xfrm>
            <a:off x="1369911" y="3911863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" name="Google Shape;197;p6">
            <a:extLst>
              <a:ext uri="{FF2B5EF4-FFF2-40B4-BE49-F238E27FC236}">
                <a16:creationId xmlns:a16="http://schemas.microsoft.com/office/drawing/2014/main" id="{D75318A9-6AED-0A76-3E13-2532B3CDAC4F}"/>
              </a:ext>
            </a:extLst>
          </p:cNvPr>
          <p:cNvSpPr/>
          <p:nvPr/>
        </p:nvSpPr>
        <p:spPr>
          <a:xfrm>
            <a:off x="9579265" y="3527221"/>
            <a:ext cx="1929293" cy="256856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NEW DASHBOARD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 l="1960" t="1215"/>
          <a:stretch/>
        </p:blipFill>
        <p:spPr>
          <a:xfrm>
            <a:off x="115950" y="231925"/>
            <a:ext cx="11926975" cy="65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 txBox="1"/>
          <p:nvPr/>
        </p:nvSpPr>
        <p:spPr>
          <a:xfrm>
            <a:off x="248475" y="331300"/>
            <a:ext cx="6096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Commercial Segmentation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206;p6">
            <a:extLst>
              <a:ext uri="{FF2B5EF4-FFF2-40B4-BE49-F238E27FC236}">
                <a16:creationId xmlns:a16="http://schemas.microsoft.com/office/drawing/2014/main" id="{75170985-DDE1-B7F6-413A-377AEF9F5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57F7-C6AF-C51E-6585-DC9CDF44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00FC3-9BC5-D77A-CED9-2FD03A3B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6789"/>
            <a:ext cx="10515600" cy="49295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Implementation Status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Mid-Term Recap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Process Schematic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Dashboards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Executive Summary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Property Portfolio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Property Statistics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Commercial Segmentation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Licensing Analysis</a:t>
            </a:r>
            <a:endParaRPr lang="en-US" sz="18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Appendix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2AD8-FD2F-26AD-8181-98949C90D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Google Shape;103;p1" descr="Top 20 Airbnb competitors and alternative booking sites 2022">
            <a:extLst>
              <a:ext uri="{FF2B5EF4-FFF2-40B4-BE49-F238E27FC236}">
                <a16:creationId xmlns:a16="http://schemas.microsoft.com/office/drawing/2014/main" id="{1A411E40-2423-DF28-BF0F-945B8B5458C6}"/>
              </a:ext>
            </a:extLst>
          </p:cNvPr>
          <p:cNvPicPr preferRelativeResize="0"/>
          <p:nvPr/>
        </p:nvPicPr>
        <p:blipFill rotWithShape="1">
          <a:blip r:embed="rId2">
            <a:alphaModFix amt="28000"/>
          </a:blip>
          <a:srcRect t="5471" b="10260"/>
          <a:stretch/>
        </p:blipFill>
        <p:spPr>
          <a:xfrm>
            <a:off x="5038199" y="1788660"/>
            <a:ext cx="6436548" cy="3620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698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177" name="Google Shape;177;p5"/>
          <p:cNvGraphicFramePr/>
          <p:nvPr>
            <p:extLst>
              <p:ext uri="{D42A27DB-BD31-4B8C-83A1-F6EECF244321}">
                <p14:modId xmlns:p14="http://schemas.microsoft.com/office/powerpoint/2010/main" val="752882755"/>
              </p:ext>
            </p:extLst>
          </p:nvPr>
        </p:nvGraphicFramePr>
        <p:xfrm>
          <a:off x="272373" y="1673155"/>
          <a:ext cx="11605097" cy="4203412"/>
        </p:xfrm>
        <a:graphic>
          <a:graphicData uri="http://schemas.openxmlformats.org/drawingml/2006/table">
            <a:tbl>
              <a:tblPr>
                <a:noFill/>
                <a:tableStyleId>{76B97F94-A8D8-4BBC-BE10-ABA13954BD1C}</a:tableStyleId>
              </a:tblPr>
              <a:tblGrid>
                <a:gridCol w="445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1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7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877">
                  <a:extLst>
                    <a:ext uri="{9D8B030D-6E8A-4147-A177-3AD203B41FA5}">
                      <a16:colId xmlns:a16="http://schemas.microsoft.com/office/drawing/2014/main" val="1293780942"/>
                    </a:ext>
                  </a:extLst>
                </a:gridCol>
              </a:tblGrid>
              <a:tr h="3308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GEOGRAPHICAL GRANULARITY IMPLEMENTED</a:t>
                      </a:r>
                      <a:endParaRPr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24753"/>
                  </a:ext>
                </a:extLst>
              </a:tr>
              <a:tr h="3308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Detail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ITALY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Property Type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Distribution of entire homes % vs rest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– COUNTY – CITY -  ZIP CODE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– PROVINCE – CITY</a:t>
                      </a:r>
                      <a:endParaRPr lang="en-US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 vs LTR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Distribution of short-term/long-term rentals – Indication of additional regulations in certain regions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– COUNTY – CITY -  ZIP CODE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– PROVINCE – CITY</a:t>
                      </a:r>
                      <a:endParaRPr lang="en-US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Commercial Nature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Segmentation of Airbnb listings across Commercial, Semi-Commercial and Home-Sharing based on established rules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– COUNTY – CITY -  ZIP CODE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– PROVINCE – CITY</a:t>
                      </a:r>
                      <a:endParaRPr lang="en-US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92349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Listings %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Identification of hosts with property portfolios based on entire homes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– COUNTY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– PROVINCE</a:t>
                      </a:r>
                      <a:endParaRPr lang="en-US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43764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Renting Frequency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frequency of rent potentially points towards a commercial operation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– COUNTY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– PROVINCE</a:t>
                      </a:r>
                      <a:endParaRPr lang="en-US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97453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Licensed %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Distribution of licensed properties – </a:t>
                      </a:r>
                      <a:r>
                        <a:rPr lang="en-US" sz="1400" b="1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based </a:t>
                      </a:r>
                      <a:r>
                        <a:rPr lang="en-U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 City - Level</a:t>
                      </a:r>
                      <a:endParaRPr i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CITY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Commercial Metrics –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Status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9" name="Google Shape;179;p5"/>
          <p:cNvGraphicFramePr/>
          <p:nvPr>
            <p:extLst>
              <p:ext uri="{D42A27DB-BD31-4B8C-83A1-F6EECF244321}">
                <p14:modId xmlns:p14="http://schemas.microsoft.com/office/powerpoint/2010/main" val="3175199070"/>
              </p:ext>
            </p:extLst>
          </p:nvPr>
        </p:nvGraphicFramePr>
        <p:xfrm>
          <a:off x="607441" y="1178093"/>
          <a:ext cx="10972800" cy="370850"/>
        </p:xfrm>
        <a:graphic>
          <a:graphicData uri="http://schemas.openxmlformats.org/drawingml/2006/table">
            <a:tbl>
              <a:tblPr firstRow="1" bandRow="1">
                <a:noFill/>
                <a:tableStyleId>{0EB9B3AC-140F-4D12-B191-0A22FB72E572}</a:tableStyleId>
              </a:tblPr>
              <a:tblGrid>
                <a:gridCol w="1097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1115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the commercial metrics have been successfully </a:t>
                      </a:r>
                      <a:r>
                        <a:rPr lang="en-US" sz="1800" b="1" u="none" strike="noStrike" cap="none" dirty="0">
                          <a:solidFill>
                            <a:srgbClr val="1115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incorporated </a:t>
                      </a:r>
                      <a:r>
                        <a:rPr lang="en-US" sz="1800" b="0" u="none" strike="noStrike" cap="none" dirty="0">
                          <a:solidFill>
                            <a:srgbClr val="1115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into the dashboard with the following granularities</a:t>
                      </a:r>
                      <a:endParaRPr dirty="0"/>
                    </a:p>
                  </a:txBody>
                  <a:tcPr marL="121700" marR="121700" marT="45725" marB="45725">
                    <a:lnT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0" name="Google Shape;180;p5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Commercial Metrics</a:t>
            </a: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0" y="5987837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11151A"/>
                </a:solidFill>
                <a:latin typeface="Calibri"/>
                <a:ea typeface="Calibri"/>
                <a:cs typeface="Calibri"/>
                <a:sym typeface="Calibri"/>
              </a:rPr>
              <a:t>We utilized the provided </a:t>
            </a:r>
            <a:r>
              <a:rPr lang="en-US" sz="1800" b="1" dirty="0">
                <a:solidFill>
                  <a:srgbClr val="11151A"/>
                </a:solidFill>
                <a:latin typeface="Calibri"/>
                <a:ea typeface="Calibri"/>
                <a:cs typeface="Calibri"/>
                <a:sym typeface="Calibri"/>
              </a:rPr>
              <a:t>key commercial metrics </a:t>
            </a:r>
            <a:r>
              <a:rPr lang="en-US" sz="1800" b="0" dirty="0">
                <a:solidFill>
                  <a:srgbClr val="11151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800" b="1" dirty="0">
                <a:solidFill>
                  <a:srgbClr val="11151A"/>
                </a:solidFill>
                <a:latin typeface="Calibri"/>
                <a:ea typeface="Calibri"/>
                <a:cs typeface="Calibri"/>
                <a:sym typeface="Calibri"/>
              </a:rPr>
              <a:t>created algorithms </a:t>
            </a:r>
            <a:r>
              <a:rPr lang="en-US" sz="1800" b="0" dirty="0">
                <a:solidFill>
                  <a:srgbClr val="11151A"/>
                </a:solidFill>
                <a:latin typeface="Calibri"/>
                <a:ea typeface="Calibri"/>
                <a:cs typeface="Calibri"/>
                <a:sym typeface="Calibri"/>
              </a:rPr>
              <a:t>to close any data gaps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3ED3FA-B4DE-4945-A7EA-504BD88D1C92}"/>
              </a:ext>
            </a:extLst>
          </p:cNvPr>
          <p:cNvSpPr/>
          <p:nvPr/>
        </p:nvSpPr>
        <p:spPr>
          <a:xfrm>
            <a:off x="283718" y="5291852"/>
            <a:ext cx="11593752" cy="59339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AB92C0-DE66-06C3-03F8-0CAF1A0A2B07}"/>
              </a:ext>
            </a:extLst>
          </p:cNvPr>
          <p:cNvSpPr/>
          <p:nvPr/>
        </p:nvSpPr>
        <p:spPr>
          <a:xfrm>
            <a:off x="9902472" y="1955778"/>
            <a:ext cx="2122221" cy="3754353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86D029-BDDF-8CB0-F027-CD1204A6C481}"/>
              </a:ext>
            </a:extLst>
          </p:cNvPr>
          <p:cNvSpPr/>
          <p:nvPr/>
        </p:nvSpPr>
        <p:spPr>
          <a:xfrm>
            <a:off x="7542617" y="1950916"/>
            <a:ext cx="2122221" cy="3754353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02426F-85A3-472C-3463-32A60D41FC5B}"/>
              </a:ext>
            </a:extLst>
          </p:cNvPr>
          <p:cNvSpPr/>
          <p:nvPr/>
        </p:nvSpPr>
        <p:spPr>
          <a:xfrm>
            <a:off x="5182762" y="1946054"/>
            <a:ext cx="2122221" cy="3754353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3A36BE-68F6-0154-771C-4D45D2AF29F1}"/>
              </a:ext>
            </a:extLst>
          </p:cNvPr>
          <p:cNvSpPr/>
          <p:nvPr/>
        </p:nvSpPr>
        <p:spPr>
          <a:xfrm>
            <a:off x="2813179" y="1941192"/>
            <a:ext cx="2122221" cy="3754353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B18DE8-BA00-1902-FEEF-43985AFA6140}"/>
              </a:ext>
            </a:extLst>
          </p:cNvPr>
          <p:cNvSpPr/>
          <p:nvPr/>
        </p:nvSpPr>
        <p:spPr>
          <a:xfrm>
            <a:off x="443596" y="1936330"/>
            <a:ext cx="2122221" cy="3754353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tlCol="0" anchor="ctr"/>
          <a:lstStyle/>
          <a:p>
            <a:pPr algn="ctr"/>
            <a:endParaRPr lang="en-US" b="1" dirty="0"/>
          </a:p>
        </p:txBody>
      </p:sp>
      <p:sp>
        <p:nvSpPr>
          <p:cNvPr id="191" name="Google Shape;191;p6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3"/>
          <a:srcRect t="48" b="48"/>
          <a:stretch/>
        </p:blipFill>
        <p:spPr>
          <a:xfrm>
            <a:off x="861040" y="2131587"/>
            <a:ext cx="1287332" cy="69864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4" name="Google Shape;194;p6"/>
          <p:cNvSpPr/>
          <p:nvPr/>
        </p:nvSpPr>
        <p:spPr>
          <a:xfrm>
            <a:off x="540060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 dirty="0"/>
          </a:p>
        </p:txBody>
      </p:sp>
      <p:sp>
        <p:nvSpPr>
          <p:cNvPr id="199" name="Google Shape;199;p6"/>
          <p:cNvSpPr/>
          <p:nvPr/>
        </p:nvSpPr>
        <p:spPr>
          <a:xfrm>
            <a:off x="278130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Mid-term Recap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– Quick refresher on the dashboard updates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4" name="Google Shape;204;p6"/>
          <p:cNvGraphicFramePr/>
          <p:nvPr>
            <p:extLst>
              <p:ext uri="{D42A27DB-BD31-4B8C-83A1-F6EECF244321}">
                <p14:modId xmlns:p14="http://schemas.microsoft.com/office/powerpoint/2010/main" val="817222361"/>
              </p:ext>
            </p:extLst>
          </p:nvPr>
        </p:nvGraphicFramePr>
        <p:xfrm>
          <a:off x="591566" y="955002"/>
          <a:ext cx="10818375" cy="640090"/>
        </p:xfrm>
        <a:graphic>
          <a:graphicData uri="http://schemas.openxmlformats.org/drawingml/2006/table">
            <a:tbl>
              <a:tblPr firstRow="1" bandRow="1">
                <a:noFill/>
                <a:tableStyleId>{0EB9B3AC-140F-4D12-B191-0A22FB72E572}</a:tableStyleId>
              </a:tblPr>
              <a:tblGrid>
                <a:gridCol w="1081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All dashboards have been updated as per our mid-term alignment: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 1) Addition of licensing algorithm 2) Data for another country</a:t>
                      </a:r>
                      <a:endParaRPr dirty="0"/>
                    </a:p>
                  </a:txBody>
                  <a:tcPr marL="121700" marR="121700" marT="45725" marB="45725">
                    <a:lnT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Google Shape;205;p6"/>
          <p:cNvSpPr/>
          <p:nvPr/>
        </p:nvSpPr>
        <p:spPr>
          <a:xfrm>
            <a:off x="0" y="5987837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tool incorporates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interactive dashboards with data from 2 different countries with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geographical hierarchies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194;p6">
            <a:extLst>
              <a:ext uri="{FF2B5EF4-FFF2-40B4-BE49-F238E27FC236}">
                <a16:creationId xmlns:a16="http://schemas.microsoft.com/office/drawing/2014/main" id="{46FF88F3-53C6-9896-E020-AA4B0FEE1A5F}"/>
              </a:ext>
            </a:extLst>
          </p:cNvPr>
          <p:cNvSpPr/>
          <p:nvPr/>
        </p:nvSpPr>
        <p:spPr>
          <a:xfrm>
            <a:off x="2901750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PORTFOLIO ANALYSIS</a:t>
            </a:r>
            <a:endParaRPr dirty="0"/>
          </a:p>
        </p:txBody>
      </p:sp>
      <p:sp>
        <p:nvSpPr>
          <p:cNvPr id="6" name="Google Shape;199;p6">
            <a:extLst>
              <a:ext uri="{FF2B5EF4-FFF2-40B4-BE49-F238E27FC236}">
                <a16:creationId xmlns:a16="http://schemas.microsoft.com/office/drawing/2014/main" id="{7D7E8B8B-E90E-8F25-CE79-6FB0F3666C83}"/>
              </a:ext>
            </a:extLst>
          </p:cNvPr>
          <p:cNvSpPr/>
          <p:nvPr/>
        </p:nvSpPr>
        <p:spPr>
          <a:xfrm>
            <a:off x="2632519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8" name="Google Shape;194;p6">
            <a:extLst>
              <a:ext uri="{FF2B5EF4-FFF2-40B4-BE49-F238E27FC236}">
                <a16:creationId xmlns:a16="http://schemas.microsoft.com/office/drawing/2014/main" id="{8FA7E48E-B910-94CA-8393-0394C027C150}"/>
              </a:ext>
            </a:extLst>
          </p:cNvPr>
          <p:cNvSpPr/>
          <p:nvPr/>
        </p:nvSpPr>
        <p:spPr>
          <a:xfrm>
            <a:off x="5263440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STATISTICS</a:t>
            </a:r>
            <a:endParaRPr dirty="0"/>
          </a:p>
        </p:txBody>
      </p:sp>
      <p:sp>
        <p:nvSpPr>
          <p:cNvPr id="9" name="Google Shape;199;p6">
            <a:extLst>
              <a:ext uri="{FF2B5EF4-FFF2-40B4-BE49-F238E27FC236}">
                <a16:creationId xmlns:a16="http://schemas.microsoft.com/office/drawing/2014/main" id="{4697BB7E-DA6D-3273-FBE9-583B465F7A13}"/>
              </a:ext>
            </a:extLst>
          </p:cNvPr>
          <p:cNvSpPr/>
          <p:nvPr/>
        </p:nvSpPr>
        <p:spPr>
          <a:xfrm>
            <a:off x="5016098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12" name="Google Shape;194;p6">
            <a:extLst>
              <a:ext uri="{FF2B5EF4-FFF2-40B4-BE49-F238E27FC236}">
                <a16:creationId xmlns:a16="http://schemas.microsoft.com/office/drawing/2014/main" id="{8EB43A02-FDCA-CADA-29E7-7631219986FC}"/>
              </a:ext>
            </a:extLst>
          </p:cNvPr>
          <p:cNvSpPr/>
          <p:nvPr/>
        </p:nvSpPr>
        <p:spPr>
          <a:xfrm>
            <a:off x="7625130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COMM. SEGMENTATION</a:t>
            </a:r>
            <a:endParaRPr dirty="0"/>
          </a:p>
        </p:txBody>
      </p:sp>
      <p:sp>
        <p:nvSpPr>
          <p:cNvPr id="13" name="Google Shape;199;p6">
            <a:extLst>
              <a:ext uri="{FF2B5EF4-FFF2-40B4-BE49-F238E27FC236}">
                <a16:creationId xmlns:a16="http://schemas.microsoft.com/office/drawing/2014/main" id="{9E2B9078-A4AC-ADE5-66B0-DAA03E4A29A5}"/>
              </a:ext>
            </a:extLst>
          </p:cNvPr>
          <p:cNvSpPr/>
          <p:nvPr/>
        </p:nvSpPr>
        <p:spPr>
          <a:xfrm>
            <a:off x="7321855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15" name="Google Shape;194;p6">
            <a:extLst>
              <a:ext uri="{FF2B5EF4-FFF2-40B4-BE49-F238E27FC236}">
                <a16:creationId xmlns:a16="http://schemas.microsoft.com/office/drawing/2014/main" id="{0A6AB093-CF75-8403-1457-05029ECCDA5E}"/>
              </a:ext>
            </a:extLst>
          </p:cNvPr>
          <p:cNvSpPr/>
          <p:nvPr/>
        </p:nvSpPr>
        <p:spPr>
          <a:xfrm>
            <a:off x="9986819" y="1809288"/>
            <a:ext cx="1929292" cy="233505"/>
          </a:xfrm>
          <a:prstGeom prst="rect">
            <a:avLst/>
          </a:prstGeom>
          <a:solidFill>
            <a:srgbClr val="F7FCFF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LICENSING ANALYSIS</a:t>
            </a:r>
            <a:endParaRPr dirty="0"/>
          </a:p>
        </p:txBody>
      </p:sp>
      <p:sp>
        <p:nvSpPr>
          <p:cNvPr id="16" name="Google Shape;199;p6">
            <a:extLst>
              <a:ext uri="{FF2B5EF4-FFF2-40B4-BE49-F238E27FC236}">
                <a16:creationId xmlns:a16="http://schemas.microsoft.com/office/drawing/2014/main" id="{9E9B0F87-3C83-20C2-FF20-A448F081E745}"/>
              </a:ext>
            </a:extLst>
          </p:cNvPr>
          <p:cNvSpPr/>
          <p:nvPr/>
        </p:nvSpPr>
        <p:spPr>
          <a:xfrm>
            <a:off x="9724889" y="1765511"/>
            <a:ext cx="353159" cy="32105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dirty="0"/>
          </a:p>
        </p:txBody>
      </p:sp>
      <p:pic>
        <p:nvPicPr>
          <p:cNvPr id="17" name="Google Shape;192;p6">
            <a:extLst>
              <a:ext uri="{FF2B5EF4-FFF2-40B4-BE49-F238E27FC236}">
                <a16:creationId xmlns:a16="http://schemas.microsoft.com/office/drawing/2014/main" id="{D6F36754-55D0-D61C-9F09-2C3B77CD37CA}"/>
              </a:ext>
            </a:extLst>
          </p:cNvPr>
          <p:cNvPicPr preferRelativeResize="0"/>
          <p:nvPr/>
        </p:nvPicPr>
        <p:blipFill rotWithShape="1">
          <a:blip r:embed="rId4"/>
          <a:srcRect t="1808" b="1808"/>
          <a:stretch/>
        </p:blipFill>
        <p:spPr>
          <a:xfrm>
            <a:off x="3222730" y="2131587"/>
            <a:ext cx="1287332" cy="69864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Google Shape;192;p6">
            <a:extLst>
              <a:ext uri="{FF2B5EF4-FFF2-40B4-BE49-F238E27FC236}">
                <a16:creationId xmlns:a16="http://schemas.microsoft.com/office/drawing/2014/main" id="{DF6273CC-6B27-2A16-CE53-C6B320D0B85A}"/>
              </a:ext>
            </a:extLst>
          </p:cNvPr>
          <p:cNvPicPr preferRelativeResize="0"/>
          <p:nvPr/>
        </p:nvPicPr>
        <p:blipFill rotWithShape="1">
          <a:blip r:embed="rId5"/>
          <a:srcRect t="2426" b="2426"/>
          <a:stretch/>
        </p:blipFill>
        <p:spPr>
          <a:xfrm>
            <a:off x="5584420" y="2131587"/>
            <a:ext cx="1287332" cy="69864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Google Shape;192;p6">
            <a:extLst>
              <a:ext uri="{FF2B5EF4-FFF2-40B4-BE49-F238E27FC236}">
                <a16:creationId xmlns:a16="http://schemas.microsoft.com/office/drawing/2014/main" id="{078B61EF-3EB7-6EB7-BFCE-A9ABBAF0FD94}"/>
              </a:ext>
            </a:extLst>
          </p:cNvPr>
          <p:cNvPicPr preferRelativeResize="0"/>
          <p:nvPr/>
        </p:nvPicPr>
        <p:blipFill rotWithShape="1">
          <a:blip r:embed="rId6"/>
          <a:srcRect t="1651" b="1651"/>
          <a:stretch/>
        </p:blipFill>
        <p:spPr>
          <a:xfrm>
            <a:off x="7946110" y="2131587"/>
            <a:ext cx="1287332" cy="69864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Google Shape;192;p6">
            <a:extLst>
              <a:ext uri="{FF2B5EF4-FFF2-40B4-BE49-F238E27FC236}">
                <a16:creationId xmlns:a16="http://schemas.microsoft.com/office/drawing/2014/main" id="{9463268E-A653-3EB3-90D5-067253FDBFAE}"/>
              </a:ext>
            </a:extLst>
          </p:cNvPr>
          <p:cNvPicPr preferRelativeResize="0"/>
          <p:nvPr/>
        </p:nvPicPr>
        <p:blipFill rotWithShape="1">
          <a:blip r:embed="rId7"/>
          <a:srcRect t="96" b="96"/>
          <a:stretch/>
        </p:blipFill>
        <p:spPr>
          <a:xfrm>
            <a:off x="10307800" y="2131587"/>
            <a:ext cx="1287332" cy="69864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1580811-9330-403F-556E-EFB1D0F83A7E}"/>
              </a:ext>
            </a:extLst>
          </p:cNvPr>
          <p:cNvGrpSpPr/>
          <p:nvPr/>
        </p:nvGrpSpPr>
        <p:grpSpPr>
          <a:xfrm>
            <a:off x="958090" y="3387499"/>
            <a:ext cx="1101620" cy="284999"/>
            <a:chOff x="958090" y="3039156"/>
            <a:chExt cx="1101620" cy="284999"/>
          </a:xfrm>
        </p:grpSpPr>
        <p:pic>
          <p:nvPicPr>
            <p:cNvPr id="1026" name="Picture 2" descr="Us flag images for usa flag clip art clipart - Clipartix">
              <a:extLst>
                <a:ext uri="{FF2B5EF4-FFF2-40B4-BE49-F238E27FC236}">
                  <a16:creationId xmlns:a16="http://schemas.microsoft.com/office/drawing/2014/main" id="{AC5F3DC8-91F5-9190-A2BD-F9E7A2BA2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" t="5669" r="3476" b="6047"/>
            <a:stretch/>
          </p:blipFill>
          <p:spPr bwMode="auto">
            <a:xfrm>
              <a:off x="958090" y="3040691"/>
              <a:ext cx="554637" cy="28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B8D00B4-0259-65EE-4F44-795101EC5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634522" y="3039156"/>
              <a:ext cx="425188" cy="28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7634FB-A260-EB2F-34D5-89109B1979A9}"/>
              </a:ext>
            </a:extLst>
          </p:cNvPr>
          <p:cNvGrpSpPr/>
          <p:nvPr/>
        </p:nvGrpSpPr>
        <p:grpSpPr>
          <a:xfrm>
            <a:off x="3310862" y="3382176"/>
            <a:ext cx="1101620" cy="284999"/>
            <a:chOff x="1110490" y="3191556"/>
            <a:chExt cx="1101620" cy="284999"/>
          </a:xfrm>
        </p:grpSpPr>
        <p:pic>
          <p:nvPicPr>
            <p:cNvPr id="28" name="Picture 2" descr="Us flag images for usa flag clip art clipart - Clipartix">
              <a:extLst>
                <a:ext uri="{FF2B5EF4-FFF2-40B4-BE49-F238E27FC236}">
                  <a16:creationId xmlns:a16="http://schemas.microsoft.com/office/drawing/2014/main" id="{D0BC2FAC-C02C-EBF2-66FD-699FA2597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" t="5669" r="3476" b="6047"/>
            <a:stretch/>
          </p:blipFill>
          <p:spPr bwMode="auto">
            <a:xfrm>
              <a:off x="1110490" y="3193091"/>
              <a:ext cx="554637" cy="28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FB8218B-F02C-5338-31C4-0196E58B6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786922" y="3191556"/>
              <a:ext cx="425188" cy="28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133F98-A18E-DF54-A93F-0CEAE8BA4563}"/>
              </a:ext>
            </a:extLst>
          </p:cNvPr>
          <p:cNvGrpSpPr/>
          <p:nvPr/>
        </p:nvGrpSpPr>
        <p:grpSpPr>
          <a:xfrm>
            <a:off x="5683335" y="3389034"/>
            <a:ext cx="1101620" cy="284999"/>
            <a:chOff x="1110490" y="3191556"/>
            <a:chExt cx="1101620" cy="284999"/>
          </a:xfrm>
        </p:grpSpPr>
        <p:pic>
          <p:nvPicPr>
            <p:cNvPr id="32" name="Picture 2" descr="Us flag images for usa flag clip art clipart - Clipartix">
              <a:extLst>
                <a:ext uri="{FF2B5EF4-FFF2-40B4-BE49-F238E27FC236}">
                  <a16:creationId xmlns:a16="http://schemas.microsoft.com/office/drawing/2014/main" id="{53A3B7AF-6284-34B2-5A29-586AF43C5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" t="5669" r="3476" b="6047"/>
            <a:stretch/>
          </p:blipFill>
          <p:spPr bwMode="auto">
            <a:xfrm>
              <a:off x="1110490" y="3193091"/>
              <a:ext cx="554637" cy="28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CF6BAAF6-F52F-30F8-8823-166E66FE3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786922" y="3191556"/>
              <a:ext cx="425188" cy="28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18C871-2DC0-E3F3-5B37-0AEA743AB416}"/>
              </a:ext>
            </a:extLst>
          </p:cNvPr>
          <p:cNvGrpSpPr/>
          <p:nvPr/>
        </p:nvGrpSpPr>
        <p:grpSpPr>
          <a:xfrm>
            <a:off x="8055808" y="3395892"/>
            <a:ext cx="1101620" cy="284999"/>
            <a:chOff x="1110490" y="3191556"/>
            <a:chExt cx="1101620" cy="284999"/>
          </a:xfrm>
        </p:grpSpPr>
        <p:pic>
          <p:nvPicPr>
            <p:cNvPr id="35" name="Picture 2" descr="Us flag images for usa flag clip art clipart - Clipartix">
              <a:extLst>
                <a:ext uri="{FF2B5EF4-FFF2-40B4-BE49-F238E27FC236}">
                  <a16:creationId xmlns:a16="http://schemas.microsoft.com/office/drawing/2014/main" id="{EE8CC974-0CBF-55AA-B478-62A021121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" t="5669" r="3476" b="6047"/>
            <a:stretch/>
          </p:blipFill>
          <p:spPr bwMode="auto">
            <a:xfrm>
              <a:off x="1110490" y="3193091"/>
              <a:ext cx="554637" cy="28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AB2C98E-AFAE-E04D-DDD9-B91E72F6B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786922" y="3191556"/>
              <a:ext cx="425188" cy="28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CA1FFB-8CD5-07D1-60C9-DDBB86EEACDE}"/>
              </a:ext>
            </a:extLst>
          </p:cNvPr>
          <p:cNvGrpSpPr/>
          <p:nvPr/>
        </p:nvGrpSpPr>
        <p:grpSpPr>
          <a:xfrm>
            <a:off x="10428281" y="3402750"/>
            <a:ext cx="1101620" cy="284999"/>
            <a:chOff x="1110490" y="3191556"/>
            <a:chExt cx="1101620" cy="284999"/>
          </a:xfrm>
        </p:grpSpPr>
        <p:pic>
          <p:nvPicPr>
            <p:cNvPr id="38" name="Picture 2" descr="Us flag images for usa flag clip art clipart - Clipartix">
              <a:extLst>
                <a:ext uri="{FF2B5EF4-FFF2-40B4-BE49-F238E27FC236}">
                  <a16:creationId xmlns:a16="http://schemas.microsoft.com/office/drawing/2014/main" id="{50339A3F-B02A-4186-6CAD-A78303BC6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" t="5669" r="3476" b="6047"/>
            <a:stretch/>
          </p:blipFill>
          <p:spPr bwMode="auto">
            <a:xfrm>
              <a:off x="1110490" y="3193091"/>
              <a:ext cx="554637" cy="28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D12765B2-D8D1-9F96-3206-81EAD97F8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786922" y="3191556"/>
              <a:ext cx="425188" cy="28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0D8B6C8-A2A5-67DA-7845-642E62D59710}"/>
              </a:ext>
            </a:extLst>
          </p:cNvPr>
          <p:cNvSpPr txBox="1"/>
          <p:nvPr/>
        </p:nvSpPr>
        <p:spPr>
          <a:xfrm>
            <a:off x="847969" y="309328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LEVEL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747B31-8BDC-85E0-76B9-00844D85D8B8}"/>
              </a:ext>
            </a:extLst>
          </p:cNvPr>
          <p:cNvSpPr txBox="1"/>
          <p:nvPr/>
        </p:nvSpPr>
        <p:spPr>
          <a:xfrm>
            <a:off x="561832" y="3884235"/>
            <a:ext cx="2122221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UPDATES:</a:t>
            </a:r>
          </a:p>
          <a:p>
            <a:pPr>
              <a:lnSpc>
                <a:spcPct val="150000"/>
              </a:lnSpc>
            </a:pPr>
            <a:r>
              <a:rPr lang="en-US" dirty="0"/>
              <a:t>- Addition of Italy Data</a:t>
            </a:r>
          </a:p>
          <a:p>
            <a:pPr>
              <a:lnSpc>
                <a:spcPct val="150000"/>
              </a:lnSpc>
            </a:pPr>
            <a:r>
              <a:rPr lang="en-US" dirty="0"/>
              <a:t>- Country-Level Filter</a:t>
            </a:r>
          </a:p>
          <a:p>
            <a:pPr>
              <a:lnSpc>
                <a:spcPct val="150000"/>
              </a:lnSpc>
            </a:pPr>
            <a:r>
              <a:rPr lang="en-US" dirty="0"/>
              <a:t>- Licensed Properties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D82AE-F635-3594-116C-4671FD49FCFB}"/>
              </a:ext>
            </a:extLst>
          </p:cNvPr>
          <p:cNvSpPr txBox="1"/>
          <p:nvPr/>
        </p:nvSpPr>
        <p:spPr>
          <a:xfrm>
            <a:off x="3217343" y="309328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LEVEL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F06BE6-F2F9-3F6A-F5D6-031CB915756D}"/>
              </a:ext>
            </a:extLst>
          </p:cNvPr>
          <p:cNvSpPr txBox="1"/>
          <p:nvPr/>
        </p:nvSpPr>
        <p:spPr>
          <a:xfrm>
            <a:off x="5575831" y="309328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LEVEL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F4194D-0C4F-1880-A10D-FD9538FE1568}"/>
              </a:ext>
            </a:extLst>
          </p:cNvPr>
          <p:cNvSpPr txBox="1"/>
          <p:nvPr/>
        </p:nvSpPr>
        <p:spPr>
          <a:xfrm>
            <a:off x="7945205" y="309328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LEVEL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2C76AE-8B78-9FF4-2E15-2132444BBB80}"/>
              </a:ext>
            </a:extLst>
          </p:cNvPr>
          <p:cNvSpPr txBox="1"/>
          <p:nvPr/>
        </p:nvSpPr>
        <p:spPr>
          <a:xfrm>
            <a:off x="10325465" y="309328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LEVEL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C6C806-FB4D-9E2D-3A98-C381B65F9487}"/>
              </a:ext>
            </a:extLst>
          </p:cNvPr>
          <p:cNvSpPr txBox="1"/>
          <p:nvPr/>
        </p:nvSpPr>
        <p:spPr>
          <a:xfrm>
            <a:off x="2911964" y="3884235"/>
            <a:ext cx="1944107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UPDATES:</a:t>
            </a:r>
          </a:p>
          <a:p>
            <a:pPr>
              <a:lnSpc>
                <a:spcPct val="150000"/>
              </a:lnSpc>
            </a:pPr>
            <a:r>
              <a:rPr lang="en-US" dirty="0"/>
              <a:t>- Addition of Italy Data</a:t>
            </a:r>
          </a:p>
          <a:p>
            <a:pPr>
              <a:lnSpc>
                <a:spcPct val="150000"/>
              </a:lnSpc>
            </a:pPr>
            <a:r>
              <a:rPr lang="en-US" dirty="0"/>
              <a:t>- Country-Level Filter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FAE9F8-4B47-A5EC-E383-9C463309A726}"/>
              </a:ext>
            </a:extLst>
          </p:cNvPr>
          <p:cNvSpPr txBox="1"/>
          <p:nvPr/>
        </p:nvSpPr>
        <p:spPr>
          <a:xfrm>
            <a:off x="5281017" y="3884235"/>
            <a:ext cx="1944107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UPDATES:</a:t>
            </a:r>
          </a:p>
          <a:p>
            <a:pPr>
              <a:lnSpc>
                <a:spcPct val="150000"/>
              </a:lnSpc>
            </a:pPr>
            <a:r>
              <a:rPr lang="en-US" dirty="0"/>
              <a:t>- Addition of Italy Data</a:t>
            </a:r>
          </a:p>
          <a:p>
            <a:pPr>
              <a:lnSpc>
                <a:spcPct val="150000"/>
              </a:lnSpc>
            </a:pPr>
            <a:r>
              <a:rPr lang="en-US" dirty="0"/>
              <a:t>- Country-Level Filter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73C3F3-3D55-A42F-C15F-73985BBE278C}"/>
              </a:ext>
            </a:extLst>
          </p:cNvPr>
          <p:cNvSpPr txBox="1"/>
          <p:nvPr/>
        </p:nvSpPr>
        <p:spPr>
          <a:xfrm>
            <a:off x="7650070" y="3884235"/>
            <a:ext cx="1944107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UPDATES:</a:t>
            </a:r>
          </a:p>
          <a:p>
            <a:pPr>
              <a:lnSpc>
                <a:spcPct val="150000"/>
              </a:lnSpc>
            </a:pPr>
            <a:r>
              <a:rPr lang="en-US" dirty="0"/>
              <a:t>- Addition of Italy Data</a:t>
            </a:r>
          </a:p>
          <a:p>
            <a:pPr>
              <a:lnSpc>
                <a:spcPct val="150000"/>
              </a:lnSpc>
            </a:pPr>
            <a:r>
              <a:rPr lang="en-US" dirty="0"/>
              <a:t>- Country-Level Filter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054DA7-D955-03CD-3763-F6F1F7BC92F2}"/>
              </a:ext>
            </a:extLst>
          </p:cNvPr>
          <p:cNvSpPr txBox="1"/>
          <p:nvPr/>
        </p:nvSpPr>
        <p:spPr>
          <a:xfrm>
            <a:off x="10019123" y="3884235"/>
            <a:ext cx="1944107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FEATURES:</a:t>
            </a:r>
          </a:p>
          <a:p>
            <a:pPr>
              <a:lnSpc>
                <a:spcPct val="150000"/>
              </a:lnSpc>
            </a:pPr>
            <a:r>
              <a:rPr lang="en-US" dirty="0"/>
              <a:t>- Italy and USA data</a:t>
            </a:r>
          </a:p>
          <a:p>
            <a:pPr>
              <a:lnSpc>
                <a:spcPct val="150000"/>
              </a:lnSpc>
            </a:pPr>
            <a:r>
              <a:rPr lang="en-US" dirty="0"/>
              <a:t>- Licensing Map: Based on license cap</a:t>
            </a:r>
          </a:p>
          <a:p>
            <a:pPr>
              <a:lnSpc>
                <a:spcPct val="150000"/>
              </a:lnSpc>
            </a:pPr>
            <a:r>
              <a:rPr lang="en-US" dirty="0"/>
              <a:t>- Room-level info.</a:t>
            </a:r>
          </a:p>
        </p:txBody>
      </p:sp>
      <p:sp>
        <p:nvSpPr>
          <p:cNvPr id="52" name="Google Shape;194;p6">
            <a:extLst>
              <a:ext uri="{FF2B5EF4-FFF2-40B4-BE49-F238E27FC236}">
                <a16:creationId xmlns:a16="http://schemas.microsoft.com/office/drawing/2014/main" id="{84873DED-8A74-A8E8-2AD3-52D9F76219E0}"/>
              </a:ext>
            </a:extLst>
          </p:cNvPr>
          <p:cNvSpPr/>
          <p:nvPr/>
        </p:nvSpPr>
        <p:spPr>
          <a:xfrm>
            <a:off x="10596869" y="5595695"/>
            <a:ext cx="818208" cy="2335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47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The Process Schematic –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Creating the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final dashboards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4" name="Google Shape;204;p6"/>
          <p:cNvGraphicFramePr/>
          <p:nvPr>
            <p:extLst>
              <p:ext uri="{D42A27DB-BD31-4B8C-83A1-F6EECF244321}">
                <p14:modId xmlns:p14="http://schemas.microsoft.com/office/powerpoint/2010/main" val="2218202794"/>
              </p:ext>
            </p:extLst>
          </p:nvPr>
        </p:nvGraphicFramePr>
        <p:xfrm>
          <a:off x="1442492" y="955002"/>
          <a:ext cx="9337785" cy="370850"/>
        </p:xfrm>
        <a:graphic>
          <a:graphicData uri="http://schemas.openxmlformats.org/drawingml/2006/table">
            <a:tbl>
              <a:tblPr firstRow="1" bandRow="1">
                <a:noFill/>
                <a:tableStyleId>{0EB9B3AC-140F-4D12-B191-0A22FB72E572}</a:tableStyleId>
              </a:tblPr>
              <a:tblGrid>
                <a:gridCol w="933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User can replicate the following process for adding additional countries into the final dashboard</a:t>
                      </a:r>
                      <a:endParaRPr b="1" dirty="0"/>
                    </a:p>
                  </a:txBody>
                  <a:tcPr marL="110636" marR="110636" marT="45725" marB="45725">
                    <a:lnT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Google Shape;205;p6"/>
          <p:cNvSpPr/>
          <p:nvPr/>
        </p:nvSpPr>
        <p:spPr>
          <a:xfrm>
            <a:off x="0" y="5987837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ea typeface="+mn-ea"/>
                <a:cs typeface="+mn-cs"/>
              </a:rPr>
              <a:t>Geographical hierarchies like USA &amp; Italy can currently be added to the </a:t>
            </a:r>
            <a:r>
              <a:rPr lang="en-US" b="1" dirty="0">
                <a:ea typeface="+mn-ea"/>
                <a:cs typeface="+mn-cs"/>
              </a:rPr>
              <a:t>final listings file</a:t>
            </a:r>
            <a:r>
              <a:rPr lang="en-US" dirty="0">
                <a:ea typeface="+mn-ea"/>
                <a:cs typeface="+mn-cs"/>
              </a:rPr>
              <a:t> using the illustrated process – </a:t>
            </a:r>
            <a:r>
              <a:rPr lang="en-US" b="1" dirty="0">
                <a:ea typeface="+mn-ea"/>
                <a:cs typeface="+mn-cs"/>
              </a:rPr>
              <a:t>ensuring tool scalability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41D848-4A9E-9EBD-675C-6F14A52080EA}"/>
              </a:ext>
            </a:extLst>
          </p:cNvPr>
          <p:cNvSpPr/>
          <p:nvPr/>
        </p:nvSpPr>
        <p:spPr>
          <a:xfrm>
            <a:off x="1132332" y="2458346"/>
            <a:ext cx="1240536" cy="427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USA.csv.gz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C2D709-F85D-7A66-FA03-8771AA177881}"/>
              </a:ext>
            </a:extLst>
          </p:cNvPr>
          <p:cNvSpPr/>
          <p:nvPr/>
        </p:nvSpPr>
        <p:spPr>
          <a:xfrm>
            <a:off x="1132332" y="4827281"/>
            <a:ext cx="1240536" cy="427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ITALY.csv.gz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084CE-622C-E89B-D8A7-AAF85D07DEA2}"/>
              </a:ext>
            </a:extLst>
          </p:cNvPr>
          <p:cNvSpPr txBox="1"/>
          <p:nvPr/>
        </p:nvSpPr>
        <p:spPr>
          <a:xfrm>
            <a:off x="1290320" y="171704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INSIDE 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AIRBNB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D8DA3D-F1F4-1CB6-BF50-8BBF2BF845C4}"/>
              </a:ext>
            </a:extLst>
          </p:cNvPr>
          <p:cNvSpPr/>
          <p:nvPr/>
        </p:nvSpPr>
        <p:spPr>
          <a:xfrm>
            <a:off x="3137408" y="2458720"/>
            <a:ext cx="2056384" cy="4244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TEAM5_USA.ipynb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83A60-8AF4-A4FD-9033-36A1432D5662}"/>
              </a:ext>
            </a:extLst>
          </p:cNvPr>
          <p:cNvSpPr txBox="1"/>
          <p:nvPr/>
        </p:nvSpPr>
        <p:spPr>
          <a:xfrm>
            <a:off x="3267124" y="1717040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PRE-PROCESSING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PYTHON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ED75B-34CC-1499-C386-18E80B0C885B}"/>
              </a:ext>
            </a:extLst>
          </p:cNvPr>
          <p:cNvSpPr txBox="1"/>
          <p:nvPr/>
        </p:nvSpPr>
        <p:spPr>
          <a:xfrm>
            <a:off x="1272567" y="2953294"/>
            <a:ext cx="923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COUNTRY </a:t>
            </a:r>
          </a:p>
          <a:p>
            <a:pPr algn="ctr"/>
            <a:r>
              <a:rPr lang="en-US" sz="1100" b="1" dirty="0"/>
              <a:t>TYPE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7F53A-A5CD-7EFC-FE6C-71872F8C544E}"/>
              </a:ext>
            </a:extLst>
          </p:cNvPr>
          <p:cNvSpPr txBox="1"/>
          <p:nvPr/>
        </p:nvSpPr>
        <p:spPr>
          <a:xfrm>
            <a:off x="1279656" y="5302190"/>
            <a:ext cx="923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COUNTRY </a:t>
            </a:r>
          </a:p>
          <a:p>
            <a:pPr algn="ctr"/>
            <a:r>
              <a:rPr lang="en-US" sz="1100" b="1" dirty="0"/>
              <a:t>TYPE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2FD8EC-E282-D415-A9DA-CCE4D6D47AE6}"/>
              </a:ext>
            </a:extLst>
          </p:cNvPr>
          <p:cNvCxnSpPr/>
          <p:nvPr/>
        </p:nvCxnSpPr>
        <p:spPr>
          <a:xfrm flipV="1">
            <a:off x="2372868" y="2670930"/>
            <a:ext cx="764540" cy="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64227A-3654-F6D8-A02F-0332A5538822}"/>
              </a:ext>
            </a:extLst>
          </p:cNvPr>
          <p:cNvSpPr/>
          <p:nvPr/>
        </p:nvSpPr>
        <p:spPr>
          <a:xfrm>
            <a:off x="3137408" y="4825206"/>
            <a:ext cx="2056384" cy="4244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TEAM5_ITALY.ipynb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EDABAD-14FC-4D31-4C4D-C3710FC1A107}"/>
              </a:ext>
            </a:extLst>
          </p:cNvPr>
          <p:cNvCxnSpPr/>
          <p:nvPr/>
        </p:nvCxnSpPr>
        <p:spPr>
          <a:xfrm flipV="1">
            <a:off x="2372868" y="5037416"/>
            <a:ext cx="764540" cy="35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4662A9-590C-373D-C6DF-82B0F684ED6C}"/>
              </a:ext>
            </a:extLst>
          </p:cNvPr>
          <p:cNvSpPr txBox="1"/>
          <p:nvPr/>
        </p:nvSpPr>
        <p:spPr>
          <a:xfrm>
            <a:off x="2413684" y="231784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71C2F-4660-26F1-8B50-FEE7BA2EA754}"/>
              </a:ext>
            </a:extLst>
          </p:cNvPr>
          <p:cNvSpPr txBox="1"/>
          <p:nvPr/>
        </p:nvSpPr>
        <p:spPr>
          <a:xfrm>
            <a:off x="2405504" y="468318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Import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A438A6A-7465-F757-266F-123CF01766CC}"/>
              </a:ext>
            </a:extLst>
          </p:cNvPr>
          <p:cNvSpPr/>
          <p:nvPr/>
        </p:nvSpPr>
        <p:spPr>
          <a:xfrm>
            <a:off x="5709920" y="2458346"/>
            <a:ext cx="1127760" cy="4274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USA.csv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A53D22-49B6-D034-D227-F10DEE4AB638}"/>
              </a:ext>
            </a:extLst>
          </p:cNvPr>
          <p:cNvSpPr/>
          <p:nvPr/>
        </p:nvSpPr>
        <p:spPr>
          <a:xfrm>
            <a:off x="5709920" y="4827281"/>
            <a:ext cx="1127760" cy="4274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ITALY.csv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FADEB3-86EF-0E31-B7F3-C643F5F935B6}"/>
              </a:ext>
            </a:extLst>
          </p:cNvPr>
          <p:cNvCxnSpPr/>
          <p:nvPr/>
        </p:nvCxnSpPr>
        <p:spPr>
          <a:xfrm>
            <a:off x="5193792" y="2670930"/>
            <a:ext cx="516128" cy="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681FBB-7553-4B6D-D7EC-FD0B5D0B60DA}"/>
              </a:ext>
            </a:extLst>
          </p:cNvPr>
          <p:cNvCxnSpPr>
            <a:cxnSpLocks/>
          </p:cNvCxnSpPr>
          <p:nvPr/>
        </p:nvCxnSpPr>
        <p:spPr>
          <a:xfrm>
            <a:off x="5193792" y="5037416"/>
            <a:ext cx="516128" cy="35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65B6D7-2810-C944-A7CA-26342A16907C}"/>
              </a:ext>
            </a:extLst>
          </p:cNvPr>
          <p:cNvSpPr txBox="1"/>
          <p:nvPr/>
        </p:nvSpPr>
        <p:spPr>
          <a:xfrm>
            <a:off x="5844860" y="1717040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CLEAN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FILES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3BE9DBB-BA36-A777-A845-109EB21A3EF9}"/>
              </a:ext>
            </a:extLst>
          </p:cNvPr>
          <p:cNvSpPr/>
          <p:nvPr/>
        </p:nvSpPr>
        <p:spPr>
          <a:xfrm>
            <a:off x="6403490" y="3679897"/>
            <a:ext cx="2056384" cy="4244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TEAM5_MERGE.ipynb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B515A4-FDAD-6CAC-5DCF-02F413BB246D}"/>
              </a:ext>
            </a:extLst>
          </p:cNvPr>
          <p:cNvCxnSpPr/>
          <p:nvPr/>
        </p:nvCxnSpPr>
        <p:spPr>
          <a:xfrm>
            <a:off x="6837680" y="2672080"/>
            <a:ext cx="594002" cy="100781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26CA8FD-67F8-215A-4FC9-2C3058D321D4}"/>
              </a:ext>
            </a:extLst>
          </p:cNvPr>
          <p:cNvCxnSpPr>
            <a:cxnSpLocks/>
          </p:cNvCxnSpPr>
          <p:nvPr/>
        </p:nvCxnSpPr>
        <p:spPr>
          <a:xfrm flipV="1">
            <a:off x="6837680" y="4104317"/>
            <a:ext cx="594002" cy="93669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A29CC68-8809-A749-AA6D-00A0DCF91FB8}"/>
              </a:ext>
            </a:extLst>
          </p:cNvPr>
          <p:cNvSpPr/>
          <p:nvPr/>
        </p:nvSpPr>
        <p:spPr>
          <a:xfrm>
            <a:off x="8819583" y="3683000"/>
            <a:ext cx="1816269" cy="4274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Final_listings.csv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80A937-DFEA-88EE-E4AC-381171F2B8F7}"/>
              </a:ext>
            </a:extLst>
          </p:cNvPr>
          <p:cNvCxnSpPr/>
          <p:nvPr/>
        </p:nvCxnSpPr>
        <p:spPr>
          <a:xfrm>
            <a:off x="8459874" y="3892107"/>
            <a:ext cx="359709" cy="4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ableau - Workforce EdTech">
            <a:extLst>
              <a:ext uri="{FF2B5EF4-FFF2-40B4-BE49-F238E27FC236}">
                <a16:creationId xmlns:a16="http://schemas.microsoft.com/office/drawing/2014/main" id="{4E65EC88-B1B2-7F9D-788E-25EE12C2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623" y="3430281"/>
            <a:ext cx="908895" cy="9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563167CB-1912-A129-DEFA-6A601BA9E2C7}"/>
              </a:ext>
            </a:extLst>
          </p:cNvPr>
          <p:cNvSpPr/>
          <p:nvPr/>
        </p:nvSpPr>
        <p:spPr>
          <a:xfrm>
            <a:off x="10811270" y="3794830"/>
            <a:ext cx="212930" cy="1544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68DB6F-ADD3-5996-9E98-CF4B7400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61" y="2388754"/>
            <a:ext cx="564352" cy="5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talian Flag Icon - Italian Language Icon Transparent PNG - 396x396 - Free  Download on NicePNG">
            <a:extLst>
              <a:ext uri="{FF2B5EF4-FFF2-40B4-BE49-F238E27FC236}">
                <a16:creationId xmlns:a16="http://schemas.microsoft.com/office/drawing/2014/main" id="{538BE8A8-10A5-38D4-FF88-83464DA6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61" y="4762032"/>
            <a:ext cx="564352" cy="5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F4AB2D4-E5E3-CBED-97E4-CEFEED1739C6}"/>
              </a:ext>
            </a:extLst>
          </p:cNvPr>
          <p:cNvSpPr/>
          <p:nvPr/>
        </p:nvSpPr>
        <p:spPr>
          <a:xfrm>
            <a:off x="3258942" y="3237616"/>
            <a:ext cx="1813317" cy="123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Pre-processing python code is used to clean and structure the data for dashboard use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9E5002-74C1-8EDB-8036-B41D20006D23}"/>
              </a:ext>
            </a:extLst>
          </p:cNvPr>
          <p:cNvCxnSpPr>
            <a:stCxn id="8" idx="2"/>
            <a:endCxn id="43" idx="0"/>
          </p:cNvCxnSpPr>
          <p:nvPr/>
        </p:nvCxnSpPr>
        <p:spPr>
          <a:xfrm>
            <a:off x="4165600" y="2883140"/>
            <a:ext cx="1" cy="354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3DCBCB-D836-5E62-68CE-FC6CE8BDE400}"/>
              </a:ext>
            </a:extLst>
          </p:cNvPr>
          <p:cNvCxnSpPr>
            <a:cxnSpLocks/>
            <a:stCxn id="43" idx="2"/>
            <a:endCxn id="17" idx="0"/>
          </p:cNvCxnSpPr>
          <p:nvPr/>
        </p:nvCxnSpPr>
        <p:spPr>
          <a:xfrm flipH="1">
            <a:off x="4165600" y="4470173"/>
            <a:ext cx="1" cy="3550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FE6FFB0-642D-AC8D-A41B-406B72F86C5A}"/>
              </a:ext>
            </a:extLst>
          </p:cNvPr>
          <p:cNvSpPr/>
          <p:nvPr/>
        </p:nvSpPr>
        <p:spPr>
          <a:xfrm>
            <a:off x="7661854" y="2200326"/>
            <a:ext cx="1994649" cy="101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Second python script is used to merge the clean data files from different countries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198AE4-E5EE-63EA-8578-4C0215C08192}"/>
              </a:ext>
            </a:extLst>
          </p:cNvPr>
          <p:cNvCxnSpPr/>
          <p:nvPr/>
        </p:nvCxnSpPr>
        <p:spPr>
          <a:xfrm>
            <a:off x="7960659" y="3218968"/>
            <a:ext cx="0" cy="4609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7CFAD5-D21D-EAE0-301E-F99EB5F05AF7}"/>
              </a:ext>
            </a:extLst>
          </p:cNvPr>
          <p:cNvSpPr txBox="1"/>
          <p:nvPr/>
        </p:nvSpPr>
        <p:spPr>
          <a:xfrm>
            <a:off x="10999574" y="4187575"/>
            <a:ext cx="1208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Final upload </a:t>
            </a:r>
          </a:p>
          <a:p>
            <a:pPr algn="ctr"/>
            <a:r>
              <a:rPr lang="en-US" i="1" dirty="0"/>
              <a:t>to </a:t>
            </a:r>
          </a:p>
          <a:p>
            <a:pPr algn="ctr"/>
            <a:r>
              <a:rPr lang="en-US" i="1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73696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Down 56">
            <a:extLst>
              <a:ext uri="{FF2B5EF4-FFF2-40B4-BE49-F238E27FC236}">
                <a16:creationId xmlns:a16="http://schemas.microsoft.com/office/drawing/2014/main" id="{A3C1EB43-B4CD-4E47-ED0A-17CDBD001EB4}"/>
              </a:ext>
            </a:extLst>
          </p:cNvPr>
          <p:cNvSpPr/>
          <p:nvPr/>
        </p:nvSpPr>
        <p:spPr>
          <a:xfrm>
            <a:off x="564670" y="3629350"/>
            <a:ext cx="484632" cy="173331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6"/>
          <p:cNvSpPr txBox="1"/>
          <p:nvPr/>
        </p:nvSpPr>
        <p:spPr>
          <a:xfrm>
            <a:off x="9278316" y="35908"/>
            <a:ext cx="29033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Dashboard Scalability –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Geographical Hierarchy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4" name="Google Shape;204;p6"/>
          <p:cNvGraphicFramePr/>
          <p:nvPr>
            <p:extLst>
              <p:ext uri="{D42A27DB-BD31-4B8C-83A1-F6EECF244321}">
                <p14:modId xmlns:p14="http://schemas.microsoft.com/office/powerpoint/2010/main" val="1635460693"/>
              </p:ext>
            </p:extLst>
          </p:nvPr>
        </p:nvGraphicFramePr>
        <p:xfrm>
          <a:off x="462025" y="955002"/>
          <a:ext cx="11298718" cy="370850"/>
        </p:xfrm>
        <a:graphic>
          <a:graphicData uri="http://schemas.openxmlformats.org/drawingml/2006/table">
            <a:tbl>
              <a:tblPr firstRow="1" bandRow="1">
                <a:noFill/>
                <a:tableStyleId>{0EB9B3AC-140F-4D12-B191-0A22FB72E572}</a:tableStyleId>
              </a:tblPr>
              <a:tblGrid>
                <a:gridCol w="1129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Countries have different geographical hierarchies which requires mapping to be used in a </a:t>
                      </a:r>
                      <a:r>
                        <a:rPr lang="en-US" sz="1800" b="1" u="none" strike="noStrike" cap="none" dirty="0">
                          <a:solidFill>
                            <a:srgbClr val="595959"/>
                          </a:solidFill>
                        </a:rPr>
                        <a:t>shared</a:t>
                      </a:r>
                      <a:r>
                        <a:rPr lang="en-US" sz="1800" b="0" u="none" strike="noStrike" cap="none" dirty="0">
                          <a:solidFill>
                            <a:srgbClr val="595959"/>
                          </a:solidFill>
                        </a:rPr>
                        <a:t> </a:t>
                      </a:r>
                      <a:r>
                        <a:rPr lang="en-US" sz="1800" b="1" u="none" strike="noStrike" cap="none" dirty="0">
                          <a:solidFill>
                            <a:srgbClr val="595959"/>
                          </a:solidFill>
                        </a:rPr>
                        <a:t>visualization tool</a:t>
                      </a:r>
                      <a:endParaRPr b="1" dirty="0"/>
                    </a:p>
                  </a:txBody>
                  <a:tcPr marL="133870" marR="133870" marT="45725" marB="45725">
                    <a:lnT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5DB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Google Shape;205;p6"/>
          <p:cNvSpPr/>
          <p:nvPr/>
        </p:nvSpPr>
        <p:spPr>
          <a:xfrm>
            <a:off x="0" y="5987837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This mapping gives us insight on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adding more countries i.e., </a:t>
            </a:r>
            <a:r>
              <a:rPr lang="en-US" b="1" dirty="0">
                <a:ea typeface="+mn-ea"/>
                <a:cs typeface="+mn-cs"/>
              </a:rPr>
              <a:t>Scalability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within the visualization tool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based on geographical structure </a:t>
            </a:r>
          </a:p>
        </p:txBody>
      </p:sp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163013-5251-EE97-0B5F-793EDA2C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87" y="1722025"/>
            <a:ext cx="760166" cy="8960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A Country Shape in Flag Colors. United States Map Stock Vector -  Illustration of vector, flag: 177758281">
            <a:extLst>
              <a:ext uri="{FF2B5EF4-FFF2-40B4-BE49-F238E27FC236}">
                <a16:creationId xmlns:a16="http://schemas.microsoft.com/office/drawing/2014/main" id="{1B54B06F-E43E-4BE4-5F31-16D5F9F3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44" y="1701046"/>
            <a:ext cx="1344153" cy="894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52923-7311-C203-555D-B0268415E4E2}"/>
              </a:ext>
            </a:extLst>
          </p:cNvPr>
          <p:cNvSpPr txBox="1"/>
          <p:nvPr/>
        </p:nvSpPr>
        <p:spPr>
          <a:xfrm>
            <a:off x="1601367" y="3090571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GEOGRAPHICAL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C8D3E-49CC-AC3C-6427-B384931C8203}"/>
              </a:ext>
            </a:extLst>
          </p:cNvPr>
          <p:cNvSpPr txBox="1"/>
          <p:nvPr/>
        </p:nvSpPr>
        <p:spPr>
          <a:xfrm>
            <a:off x="7096238" y="3103026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GEOGRAPHICAL FILTERS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382ADAC-56C1-33DD-2E17-E868C4856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07758"/>
              </p:ext>
            </p:extLst>
          </p:nvPr>
        </p:nvGraphicFramePr>
        <p:xfrm>
          <a:off x="7407803" y="3532592"/>
          <a:ext cx="1786065" cy="1854200"/>
        </p:xfrm>
        <a:graphic>
          <a:graphicData uri="http://schemas.openxmlformats.org/drawingml/2006/table">
            <a:tbl>
              <a:tblPr firstRow="1" bandRow="1">
                <a:tableStyleId>{76B97F94-A8D8-4BBC-BE10-ABA13954BD1C}</a:tableStyleId>
              </a:tblPr>
              <a:tblGrid>
                <a:gridCol w="1786065">
                  <a:extLst>
                    <a:ext uri="{9D8B030D-6E8A-4147-A177-3AD203B41FA5}">
                      <a16:colId xmlns:a16="http://schemas.microsoft.com/office/drawing/2014/main" val="2952974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20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REGION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4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PROVINCE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0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9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ZIP CODE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3312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0834B-85AC-336D-A953-E8C7CBAD979C}"/>
              </a:ext>
            </a:extLst>
          </p:cNvPr>
          <p:cNvCxnSpPr>
            <a:cxnSpLocks/>
          </p:cNvCxnSpPr>
          <p:nvPr/>
        </p:nvCxnSpPr>
        <p:spPr>
          <a:xfrm>
            <a:off x="4386441" y="3746770"/>
            <a:ext cx="23643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D6D135-BF23-FA8B-06F3-1BB110A20020}"/>
              </a:ext>
            </a:extLst>
          </p:cNvPr>
          <p:cNvCxnSpPr>
            <a:cxnSpLocks/>
          </p:cNvCxnSpPr>
          <p:nvPr/>
        </p:nvCxnSpPr>
        <p:spPr>
          <a:xfrm>
            <a:off x="4386441" y="5216341"/>
            <a:ext cx="23643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EDA9B2-7D05-71E7-BF41-76476F45F6C7}"/>
              </a:ext>
            </a:extLst>
          </p:cNvPr>
          <p:cNvCxnSpPr>
            <a:cxnSpLocks/>
          </p:cNvCxnSpPr>
          <p:nvPr/>
        </p:nvCxnSpPr>
        <p:spPr>
          <a:xfrm>
            <a:off x="4386441" y="4114163"/>
            <a:ext cx="2364359" cy="0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1560E0-5A1F-B8E3-FD3F-0D8BB6723A39}"/>
              </a:ext>
            </a:extLst>
          </p:cNvPr>
          <p:cNvCxnSpPr>
            <a:cxnSpLocks/>
          </p:cNvCxnSpPr>
          <p:nvPr/>
        </p:nvCxnSpPr>
        <p:spPr>
          <a:xfrm>
            <a:off x="4386441" y="4481556"/>
            <a:ext cx="2364359" cy="0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40F183-82B1-C468-8A32-D4C8850AE87D}"/>
              </a:ext>
            </a:extLst>
          </p:cNvPr>
          <p:cNvCxnSpPr>
            <a:cxnSpLocks/>
          </p:cNvCxnSpPr>
          <p:nvPr/>
        </p:nvCxnSpPr>
        <p:spPr>
          <a:xfrm>
            <a:off x="4386441" y="4848949"/>
            <a:ext cx="23643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E7A2364-F72B-63E6-F8A5-CD54B4C7B102}"/>
              </a:ext>
            </a:extLst>
          </p:cNvPr>
          <p:cNvSpPr txBox="1"/>
          <p:nvPr/>
        </p:nvSpPr>
        <p:spPr>
          <a:xfrm>
            <a:off x="2407677" y="2567760"/>
            <a:ext cx="83548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USA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7C2F2-EF9B-9334-F2C4-2362DFC5DA57}"/>
              </a:ext>
            </a:extLst>
          </p:cNvPr>
          <p:cNvSpPr txBox="1"/>
          <p:nvPr/>
        </p:nvSpPr>
        <p:spPr>
          <a:xfrm>
            <a:off x="7785815" y="2567760"/>
            <a:ext cx="107273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ITALY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EFA64A-0DA7-F07C-6C3B-8566D0B6B6B4}"/>
              </a:ext>
            </a:extLst>
          </p:cNvPr>
          <p:cNvSpPr txBox="1"/>
          <p:nvPr/>
        </p:nvSpPr>
        <p:spPr>
          <a:xfrm>
            <a:off x="118336" y="4126673"/>
            <a:ext cx="13773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Geographical 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Hierarchy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8" name="Table 6">
            <a:extLst>
              <a:ext uri="{FF2B5EF4-FFF2-40B4-BE49-F238E27FC236}">
                <a16:creationId xmlns:a16="http://schemas.microsoft.com/office/drawing/2014/main" id="{8B9197B0-13A6-7A0E-FC25-23DF25D09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1177"/>
              </p:ext>
            </p:extLst>
          </p:nvPr>
        </p:nvGraphicFramePr>
        <p:xfrm>
          <a:off x="1932387" y="3530970"/>
          <a:ext cx="1786065" cy="1854200"/>
        </p:xfrm>
        <a:graphic>
          <a:graphicData uri="http://schemas.openxmlformats.org/drawingml/2006/table">
            <a:tbl>
              <a:tblPr firstRow="1" bandRow="1">
                <a:tableStyleId>{76B97F94-A8D8-4BBC-BE10-ABA13954BD1C}</a:tableStyleId>
              </a:tblPr>
              <a:tblGrid>
                <a:gridCol w="1786065">
                  <a:extLst>
                    <a:ext uri="{9D8B030D-6E8A-4147-A177-3AD203B41FA5}">
                      <a16:colId xmlns:a16="http://schemas.microsoft.com/office/drawing/2014/main" val="3733695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20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STATE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4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COUNTY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0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9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ZIP CODE</a:t>
                      </a:r>
                    </a:p>
                  </a:txBody>
                  <a:tcPr marL="56777" marR="5677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33125"/>
                  </a:ext>
                </a:extLst>
              </a:tr>
            </a:tbl>
          </a:graphicData>
        </a:graphic>
      </p:graphicFrame>
      <p:sp>
        <p:nvSpPr>
          <p:cNvPr id="61" name="Google Shape;218;p7">
            <a:extLst>
              <a:ext uri="{FF2B5EF4-FFF2-40B4-BE49-F238E27FC236}">
                <a16:creationId xmlns:a16="http://schemas.microsoft.com/office/drawing/2014/main" id="{62966ECF-15C1-5825-302B-9E78D4249555}"/>
              </a:ext>
            </a:extLst>
          </p:cNvPr>
          <p:cNvSpPr/>
          <p:nvPr/>
        </p:nvSpPr>
        <p:spPr>
          <a:xfrm>
            <a:off x="9944911" y="2115733"/>
            <a:ext cx="1997321" cy="3317791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DASHBOARD GEO FILTERS: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filters in the dashboards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been renamed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capture both types of hierarchy: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1: Country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Level 2: Region/State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Level 3: Province/County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4: City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5: Zip Code</a:t>
            </a:r>
            <a:endParaRPr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3A29A0-0249-FC4B-EC95-EED575494A1E}"/>
              </a:ext>
            </a:extLst>
          </p:cNvPr>
          <p:cNvSpPr/>
          <p:nvPr/>
        </p:nvSpPr>
        <p:spPr>
          <a:xfrm>
            <a:off x="1941971" y="3900791"/>
            <a:ext cx="9779860" cy="7393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164840" y="1098793"/>
            <a:ext cx="8620662" cy="4682994"/>
          </a:xfrm>
          <a:prstGeom prst="rect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248620" y="152864"/>
            <a:ext cx="121919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1. Executive Summary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– Quick Look into the Commercial Metrics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0" y="5972182"/>
            <a:ext cx="12192000" cy="426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designed to give a brief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the tool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different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metrics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 new user </a:t>
            </a:r>
            <a:endParaRPr dirty="0"/>
          </a:p>
        </p:txBody>
      </p:sp>
      <p:sp>
        <p:nvSpPr>
          <p:cNvPr id="215" name="Google Shape;215;p7"/>
          <p:cNvSpPr/>
          <p:nvPr/>
        </p:nvSpPr>
        <p:spPr>
          <a:xfrm>
            <a:off x="48324" y="2010488"/>
            <a:ext cx="2096162" cy="2736610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GEOGRAPHICAL SELECTION:</a:t>
            </a:r>
            <a:endParaRPr sz="12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the user the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to zoom-in and navigate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any region of interest from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to ZIP CODE.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filters automatically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zoom-in and navigate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region of interest down to the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Codes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currently have city and zip code level data for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99.2%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listings for USA.</a:t>
            </a:r>
            <a:endParaRPr dirty="0"/>
          </a:p>
        </p:txBody>
      </p:sp>
      <p:sp>
        <p:nvSpPr>
          <p:cNvPr id="216" name="Google Shape;216;p7"/>
          <p:cNvSpPr/>
          <p:nvPr/>
        </p:nvSpPr>
        <p:spPr>
          <a:xfrm>
            <a:off x="1199408" y="1394816"/>
            <a:ext cx="6718128" cy="28390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7"/>
          <p:cNvCxnSpPr>
            <a:cxnSpLocks/>
            <a:stCxn id="216" idx="1"/>
            <a:endCxn id="215" idx="0"/>
          </p:cNvCxnSpPr>
          <p:nvPr/>
        </p:nvCxnSpPr>
        <p:spPr>
          <a:xfrm rot="10800000" flipV="1">
            <a:off x="1096406" y="1536766"/>
            <a:ext cx="103003" cy="473721"/>
          </a:xfrm>
          <a:prstGeom prst="bentConnector2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7"/>
          <p:cNvSpPr/>
          <p:nvPr/>
        </p:nvSpPr>
        <p:spPr>
          <a:xfrm>
            <a:off x="10026210" y="954052"/>
            <a:ext cx="1997321" cy="4857578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COMMERCIAL METRICS: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metrics listed are updated as per the selection from the geographical filters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LISTINGS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Count of property listings on Airbnb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LICENSED LISTINGS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Count of listings with a license (</a:t>
            </a:r>
            <a:r>
              <a:rPr lang="en-US" sz="1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more than 5% of total properties licensed)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Short-term vs Long-term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listings based on established rules: [&lt;30 versus &gt;=30 days]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Listing type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us understand the distribution of entire homes/Apartments.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Usage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Distribution of listings based on aligned commercial segmentation </a:t>
            </a:r>
            <a:r>
              <a:rPr lang="en-US" sz="12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219" name="Google Shape;219;p7"/>
          <p:cNvSpPr txBox="1"/>
          <p:nvPr/>
        </p:nvSpPr>
        <p:spPr>
          <a:xfrm>
            <a:off x="532515" y="6507337"/>
            <a:ext cx="929119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aseline="300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We had alignment with the sponsor on our approach for segmenting the different listings – Based on “No of listings per host” </a:t>
            </a:r>
            <a:endParaRPr sz="1100" baseline="300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10770784" y="10633"/>
            <a:ext cx="14034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Dashboard 1</a:t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7964365" y="1449421"/>
            <a:ext cx="1743654" cy="425098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7"/>
          <p:cNvCxnSpPr>
            <a:cxnSpLocks/>
            <a:stCxn id="221" idx="3"/>
          </p:cNvCxnSpPr>
          <p:nvPr/>
        </p:nvCxnSpPr>
        <p:spPr>
          <a:xfrm>
            <a:off x="9708019" y="3574915"/>
            <a:ext cx="320100" cy="9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7"/>
          <p:cNvSpPr/>
          <p:nvPr/>
        </p:nvSpPr>
        <p:spPr>
          <a:xfrm>
            <a:off x="67903" y="4841047"/>
            <a:ext cx="2096162" cy="927931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Commercial, Semi-Comm. &amp; Home-sharing definitions have been created after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with the sponsor - </a:t>
            </a:r>
            <a:r>
              <a:rPr lang="en-US" sz="105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2648A0-B2D6-9B8A-8145-05D569406A0E}"/>
              </a:ext>
            </a:extLst>
          </p:cNvPr>
          <p:cNvSpPr/>
          <p:nvPr/>
        </p:nvSpPr>
        <p:spPr>
          <a:xfrm>
            <a:off x="8248172" y="1919794"/>
            <a:ext cx="1149633" cy="49574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75696" y="963686"/>
            <a:ext cx="8700156" cy="4730710"/>
          </a:xfrm>
          <a:prstGeom prst="rect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2. Property Portfolio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– Host-level data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0" y="5976083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PORTFOLIO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us understand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dynamics of hosts and their property ownership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various regions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274004" y="2282883"/>
            <a:ext cx="1932704" cy="1892202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TOOL TIPS:</a:t>
            </a:r>
            <a:endParaRPr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the user with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granular host-level 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Insights: 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with high listings to host ratio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with high “Entire Home” listings per Host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452824" y="3366887"/>
            <a:ext cx="1196634" cy="73706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10026209" y="875489"/>
            <a:ext cx="1997321" cy="2898503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HOST METRICS: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HOSTS –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the user with a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top hosts (Host name + Host ID Level)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count of “Total Listings”.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metrics help the user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property usage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i.e., purpose of listing – Commercial, Semi-Comm. or Home Sharing.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count of “Entire Home” listing potentially points towards commercial usage.</a:t>
            </a: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10050051" y="3964756"/>
            <a:ext cx="1965012" cy="1529888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Listings per host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Gives the distribution of hosts having single/multiple listings.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Insights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Identification of region with high multiple listings hosts 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4822402" y="3825966"/>
            <a:ext cx="3178597" cy="180355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8"/>
          <p:cNvCxnSpPr>
            <a:stCxn id="236" idx="2"/>
            <a:endCxn id="235" idx="2"/>
          </p:cNvCxnSpPr>
          <p:nvPr/>
        </p:nvCxnSpPr>
        <p:spPr>
          <a:xfrm rot="-5400000">
            <a:off x="8654651" y="3251569"/>
            <a:ext cx="135000" cy="4620900"/>
          </a:xfrm>
          <a:prstGeom prst="bentConnector3">
            <a:avLst>
              <a:gd name="adj1" fmla="val -118896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8"/>
          <p:cNvSpPr/>
          <p:nvPr/>
        </p:nvSpPr>
        <p:spPr>
          <a:xfrm>
            <a:off x="4822402" y="1342417"/>
            <a:ext cx="4507865" cy="244164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/>
          </a:p>
        </p:txBody>
      </p:sp>
      <p:sp>
        <p:nvSpPr>
          <p:cNvPr id="239" name="Google Shape;239;p8"/>
          <p:cNvSpPr/>
          <p:nvPr/>
        </p:nvSpPr>
        <p:spPr>
          <a:xfrm>
            <a:off x="274004" y="4251051"/>
            <a:ext cx="1932704" cy="1121365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interactive map tooltips provides the user the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freedom to hover over the region of interest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information</a:t>
            </a:r>
            <a:endParaRPr/>
          </a:p>
        </p:txBody>
      </p:sp>
      <p:cxnSp>
        <p:nvCxnSpPr>
          <p:cNvPr id="240" name="Google Shape;240;p8"/>
          <p:cNvCxnSpPr>
            <a:cxnSpLocks/>
            <a:stCxn id="233" idx="1"/>
            <a:endCxn id="232" idx="3"/>
          </p:cNvCxnSpPr>
          <p:nvPr/>
        </p:nvCxnSpPr>
        <p:spPr>
          <a:xfrm rot="10800000">
            <a:off x="2206708" y="3228984"/>
            <a:ext cx="246116" cy="5064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8"/>
          <p:cNvSpPr txBox="1"/>
          <p:nvPr/>
        </p:nvSpPr>
        <p:spPr>
          <a:xfrm>
            <a:off x="10770784" y="10633"/>
            <a:ext cx="14034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Dashboard 2</a:t>
            </a:r>
            <a:endParaRPr/>
          </a:p>
        </p:txBody>
      </p:sp>
      <p:cxnSp>
        <p:nvCxnSpPr>
          <p:cNvPr id="242" name="Google Shape;242;p8"/>
          <p:cNvCxnSpPr>
            <a:stCxn id="238" idx="3"/>
            <a:endCxn id="234" idx="1"/>
          </p:cNvCxnSpPr>
          <p:nvPr/>
        </p:nvCxnSpPr>
        <p:spPr>
          <a:xfrm rot="10800000" flipH="1">
            <a:off x="9330267" y="2324739"/>
            <a:ext cx="696000" cy="23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950685" y="1085552"/>
            <a:ext cx="8327299" cy="4523632"/>
          </a:xfrm>
          <a:prstGeom prst="rect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9"/>
          <p:cNvSpPr txBox="1">
            <a:spLocks noGrp="1"/>
          </p:cNvSpPr>
          <p:nvPr>
            <p:ph type="title"/>
          </p:nvPr>
        </p:nvSpPr>
        <p:spPr>
          <a:xfrm>
            <a:off x="248621" y="152864"/>
            <a:ext cx="11711112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3. AIRBNB Listings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– Property-Based Statistics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0" name="Google Shape;250;p9"/>
          <p:cNvSpPr/>
          <p:nvPr/>
        </p:nvSpPr>
        <p:spPr>
          <a:xfrm>
            <a:off x="0" y="5985811"/>
            <a:ext cx="12192000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LISTINGS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gives us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(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country, county, state-level) &amp;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 revenue across the commercial segmentation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10770784" y="10633"/>
            <a:ext cx="14034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Dashboard 3</a:t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248621" y="4030364"/>
            <a:ext cx="1885537" cy="1121365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interactive map provides the user the 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freedom to click over the region of interest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information across visualizations</a:t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3263056" y="3901196"/>
            <a:ext cx="1105746" cy="258336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9"/>
          <p:cNvCxnSpPr>
            <a:stCxn id="253" idx="2"/>
            <a:endCxn id="252" idx="3"/>
          </p:cNvCxnSpPr>
          <p:nvPr/>
        </p:nvCxnSpPr>
        <p:spPr>
          <a:xfrm rot="5400000">
            <a:off x="2759287" y="3534404"/>
            <a:ext cx="431515" cy="1681771"/>
          </a:xfrm>
          <a:prstGeom prst="bentConnector2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5" name="Google Shape;255;p9"/>
          <p:cNvSpPr/>
          <p:nvPr/>
        </p:nvSpPr>
        <p:spPr>
          <a:xfrm>
            <a:off x="9893030" y="954051"/>
            <a:ext cx="2130501" cy="3298971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LISTING STATISTICS: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statistics listed are updated as per the selection from the geographical filters as well as clickable map UI.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COUNT –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hosts in the region (Country, State or County)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 PRICE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Average cost of stay per night for a listing (USD)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REVENUE –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annual revenue generated from a property listing (USD)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9902758" y="4314357"/>
            <a:ext cx="2130501" cy="1538451"/>
          </a:xfrm>
          <a:prstGeom prst="rect">
            <a:avLst/>
          </a:prstGeom>
          <a:solidFill>
            <a:srgbClr val="FBFBFB"/>
          </a:solidFill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NATURE vs ROOM TYPE –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us an annual revenue (USD) matrix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Insight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–Revenue generated through  “COMM - entire homes/apt.”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1138136" y="1394083"/>
            <a:ext cx="8035047" cy="65845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5076613" y="2120631"/>
            <a:ext cx="4125753" cy="144942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9"/>
          <p:cNvCxnSpPr>
            <a:stCxn id="258" idx="3"/>
            <a:endCxn id="256" idx="1"/>
          </p:cNvCxnSpPr>
          <p:nvPr/>
        </p:nvCxnSpPr>
        <p:spPr>
          <a:xfrm>
            <a:off x="9202366" y="2845341"/>
            <a:ext cx="700392" cy="223824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0" name="Google Shape;260;p9"/>
          <p:cNvCxnSpPr>
            <a:cxnSpLocks/>
            <a:stCxn id="257" idx="3"/>
            <a:endCxn id="255" idx="1"/>
          </p:cNvCxnSpPr>
          <p:nvPr/>
        </p:nvCxnSpPr>
        <p:spPr>
          <a:xfrm>
            <a:off x="9173183" y="1723310"/>
            <a:ext cx="719847" cy="8802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1756</Words>
  <Application>Microsoft Office PowerPoint</Application>
  <PresentationFormat>Widescreen</PresentationFormat>
  <Paragraphs>284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Twentieth Century</vt:lpstr>
      <vt:lpstr>Office Theme</vt:lpstr>
      <vt:lpstr>Office Theme</vt:lpstr>
      <vt:lpstr>Commercial  Analysis</vt:lpstr>
      <vt:lpstr>CONTENTS</vt:lpstr>
      <vt:lpstr>Commercial Metrics – Implementation Status</vt:lpstr>
      <vt:lpstr>Mid-term Recap – Quick refresher on the dashboard updates</vt:lpstr>
      <vt:lpstr>The Process Schematic – Creating the final dashboards</vt:lpstr>
      <vt:lpstr>Dashboard Scalability – Geographical Hierarchy</vt:lpstr>
      <vt:lpstr>1. Executive Summary – Quick Look into the Commercial Metrics </vt:lpstr>
      <vt:lpstr>2. Property Portfolio – Host-level data</vt:lpstr>
      <vt:lpstr>3. AIRBNB Listings – Property-Based Statistics</vt:lpstr>
      <vt:lpstr>4. Commercial Segmentation – Renting Frequency &amp; Revenue</vt:lpstr>
      <vt:lpstr>5. Licensing Analysis – Deriving the licensing laws</vt:lpstr>
      <vt:lpstr>Dashboard Walkthrough</vt:lpstr>
      <vt:lpstr>Appendix</vt:lpstr>
      <vt:lpstr>The Problem Statement</vt:lpstr>
      <vt:lpstr>PROJECT MEMBERS – TEAM 5</vt:lpstr>
      <vt:lpstr>Dashboard Overview – Creating an intuitive flow for the end-user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 Analysis</dc:title>
  <dc:creator>Ayush Sinha</dc:creator>
  <cp:lastModifiedBy>Ajith Menon, Adwaith</cp:lastModifiedBy>
  <cp:revision>54</cp:revision>
  <dcterms:created xsi:type="dcterms:W3CDTF">2022-09-19T00:56:51Z</dcterms:created>
  <dcterms:modified xsi:type="dcterms:W3CDTF">2022-12-05T20:32:05Z</dcterms:modified>
</cp:coreProperties>
</file>